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4"/>
  </p:notesMasterIdLst>
  <p:sldIdLst>
    <p:sldId id="374" r:id="rId4"/>
    <p:sldId id="265" r:id="rId5"/>
    <p:sldId id="297" r:id="rId6"/>
    <p:sldId id="267" r:id="rId7"/>
    <p:sldId id="331" r:id="rId8"/>
    <p:sldId id="332" r:id="rId9"/>
    <p:sldId id="333" r:id="rId10"/>
    <p:sldId id="334" r:id="rId11"/>
    <p:sldId id="335" r:id="rId12"/>
    <p:sldId id="273" r:id="rId13"/>
    <p:sldId id="337" r:id="rId15"/>
    <p:sldId id="336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76" r:id="rId24"/>
    <p:sldId id="286" r:id="rId25"/>
    <p:sldId id="258" r:id="rId26"/>
    <p:sldId id="259" r:id="rId27"/>
    <p:sldId id="260" r:id="rId28"/>
    <p:sldId id="399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9765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6965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686" userDrawn="1">
          <p15:clr>
            <a:srgbClr val="A4A3A4"/>
          </p15:clr>
        </p15:guide>
        <p15:guide id="2" pos="28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19" name="6161" initials="6" lastIdx="0" clrIdx="18"/>
  <p:cmAuthor id="30" name="liqian bao" initials="lb" lastIdx="0" clrIdx="29"/>
  <p:cmAuthor id="13" name="ASUS" initials="A" lastIdx="2" clrIdx="12"/>
  <p:cmAuthor id="14" name="user" initials="u" lastIdx="0" clrIdx="0"/>
  <p:cmAuthor id="76" name="1637354872@qq.com" initials="1" lastIdx="1" clrIdx="25"/>
  <p:cmAuthor id="20" name="hanying" initials="h" lastIdx="0" clrIdx="19"/>
  <p:cmAuthor id="23" name="Microsoft Office 用户" initials="Office [23]" lastIdx="0" clrIdx="2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  <p:guide orient="horz" pos="1686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31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096F20BB-A15B-4D30-B965-B55570191D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8" rIns="68562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5565"/>
            <a:ext cx="2743200" cy="365080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5565"/>
            <a:ext cx="4114800" cy="36508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5565"/>
            <a:ext cx="2743200" cy="365080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5565"/>
            <a:ext cx="2743200" cy="365080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5565"/>
            <a:ext cx="4114800" cy="36508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5565"/>
            <a:ext cx="2743200" cy="365080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5565"/>
            <a:ext cx="2743200" cy="365080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5565"/>
            <a:ext cx="4114800" cy="36508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5565"/>
            <a:ext cx="2743200" cy="365080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9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508" y="161449"/>
            <a:ext cx="1343025" cy="54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80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3338029" y="1059583"/>
            <a:ext cx="2376264" cy="523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30.xml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openxmlformats.org/officeDocument/2006/relationships/tags" Target="../tags/tag29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image" Target="../media/image8.png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21.jpe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image" Target="../media/image23.jpeg"/><Relationship Id="rId6" Type="http://schemas.openxmlformats.org/officeDocument/2006/relationships/tags" Target="../tags/tag141.xml"/><Relationship Id="rId5" Type="http://schemas.openxmlformats.org/officeDocument/2006/relationships/image" Target="../media/image22.jpeg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8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image" Target="../media/image24.png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tags" Target="../tags/tag1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image" Target="../media/image25.jpeg"/><Relationship Id="rId2" Type="http://schemas.openxmlformats.org/officeDocument/2006/relationships/tags" Target="../tags/tag160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66.xml"/><Relationship Id="rId1" Type="http://schemas.openxmlformats.org/officeDocument/2006/relationships/tags" Target="../tags/tag15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image" Target="../media/image8.png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7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86.xml"/><Relationship Id="rId3" Type="http://schemas.openxmlformats.org/officeDocument/2006/relationships/image" Target="../media/image27.jpeg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199.xml"/><Relationship Id="rId1" Type="http://schemas.openxmlformats.org/officeDocument/2006/relationships/tags" Target="../tags/tag19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image" Target="../media/image28.jpeg"/><Relationship Id="rId25" Type="http://schemas.openxmlformats.org/officeDocument/2006/relationships/slideLayout" Target="../slideLayouts/slideLayout8.xml"/><Relationship Id="rId24" Type="http://schemas.openxmlformats.org/officeDocument/2006/relationships/tags" Target="../tags/tag221.xml"/><Relationship Id="rId23" Type="http://schemas.openxmlformats.org/officeDocument/2006/relationships/tags" Target="../tags/tag220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tags" Target="../tags/tag201.xml"/><Relationship Id="rId19" Type="http://schemas.openxmlformats.org/officeDocument/2006/relationships/image" Target="../media/image29.png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20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0" Type="http://schemas.openxmlformats.org/officeDocument/2006/relationships/notesSlide" Target="../notesSlides/notesSlide7.xml"/><Relationship Id="rId4" Type="http://schemas.openxmlformats.org/officeDocument/2006/relationships/tags" Target="../tags/tag225.xml"/><Relationship Id="rId39" Type="http://schemas.openxmlformats.org/officeDocument/2006/relationships/slideLayout" Target="../slideLayouts/slideLayout8.xml"/><Relationship Id="rId38" Type="http://schemas.openxmlformats.org/officeDocument/2006/relationships/tags" Target="../tags/tag254.xml"/><Relationship Id="rId37" Type="http://schemas.openxmlformats.org/officeDocument/2006/relationships/tags" Target="../tags/tag253.xml"/><Relationship Id="rId36" Type="http://schemas.openxmlformats.org/officeDocument/2006/relationships/tags" Target="../tags/tag252.xml"/><Relationship Id="rId35" Type="http://schemas.openxmlformats.org/officeDocument/2006/relationships/tags" Target="../tags/tag251.xml"/><Relationship Id="rId34" Type="http://schemas.openxmlformats.org/officeDocument/2006/relationships/image" Target="../media/image34.jpeg"/><Relationship Id="rId33" Type="http://schemas.openxmlformats.org/officeDocument/2006/relationships/tags" Target="../tags/tag250.xml"/><Relationship Id="rId32" Type="http://schemas.openxmlformats.org/officeDocument/2006/relationships/tags" Target="../tags/tag249.xml"/><Relationship Id="rId31" Type="http://schemas.openxmlformats.org/officeDocument/2006/relationships/tags" Target="../tags/tag248.xml"/><Relationship Id="rId30" Type="http://schemas.openxmlformats.org/officeDocument/2006/relationships/tags" Target="../tags/tag247.xml"/><Relationship Id="rId3" Type="http://schemas.openxmlformats.org/officeDocument/2006/relationships/tags" Target="../tags/tag224.xml"/><Relationship Id="rId29" Type="http://schemas.openxmlformats.org/officeDocument/2006/relationships/image" Target="../media/image33.png"/><Relationship Id="rId28" Type="http://schemas.openxmlformats.org/officeDocument/2006/relationships/tags" Target="../tags/tag246.xml"/><Relationship Id="rId27" Type="http://schemas.openxmlformats.org/officeDocument/2006/relationships/tags" Target="../tags/tag245.xml"/><Relationship Id="rId26" Type="http://schemas.openxmlformats.org/officeDocument/2006/relationships/tags" Target="../tags/tag244.xml"/><Relationship Id="rId25" Type="http://schemas.openxmlformats.org/officeDocument/2006/relationships/image" Target="../media/image32.jpeg"/><Relationship Id="rId24" Type="http://schemas.openxmlformats.org/officeDocument/2006/relationships/tags" Target="../tags/tag243.xml"/><Relationship Id="rId23" Type="http://schemas.openxmlformats.org/officeDocument/2006/relationships/tags" Target="../tags/tag242.xml"/><Relationship Id="rId22" Type="http://schemas.openxmlformats.org/officeDocument/2006/relationships/image" Target="../media/image31.jpeg"/><Relationship Id="rId21" Type="http://schemas.openxmlformats.org/officeDocument/2006/relationships/tags" Target="../tags/tag241.xml"/><Relationship Id="rId20" Type="http://schemas.openxmlformats.org/officeDocument/2006/relationships/tags" Target="../tags/tag240.xml"/><Relationship Id="rId2" Type="http://schemas.openxmlformats.org/officeDocument/2006/relationships/tags" Target="../tags/tag223.xml"/><Relationship Id="rId19" Type="http://schemas.openxmlformats.org/officeDocument/2006/relationships/tags" Target="../tags/tag239.xml"/><Relationship Id="rId18" Type="http://schemas.openxmlformats.org/officeDocument/2006/relationships/tags" Target="../tags/tag238.xml"/><Relationship Id="rId17" Type="http://schemas.openxmlformats.org/officeDocument/2006/relationships/image" Target="../media/image30.png"/><Relationship Id="rId16" Type="http://schemas.openxmlformats.org/officeDocument/2006/relationships/tags" Target="../tags/tag237.xml"/><Relationship Id="rId15" Type="http://schemas.openxmlformats.org/officeDocument/2006/relationships/tags" Target="../tags/tag236.xml"/><Relationship Id="rId14" Type="http://schemas.openxmlformats.org/officeDocument/2006/relationships/tags" Target="../tags/tag235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tags" Target="../tags/tag22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image" Target="../media/image36.png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0" Type="http://schemas.openxmlformats.org/officeDocument/2006/relationships/notesSlide" Target="../notesSlides/notesSlide8.xml"/><Relationship Id="rId3" Type="http://schemas.openxmlformats.org/officeDocument/2006/relationships/tags" Target="../tags/tag259.xml"/><Relationship Id="rId29" Type="http://schemas.openxmlformats.org/officeDocument/2006/relationships/slideLayout" Target="../slideLayouts/slideLayout8.xml"/><Relationship Id="rId28" Type="http://schemas.openxmlformats.org/officeDocument/2006/relationships/tags" Target="../tags/tag278.xml"/><Relationship Id="rId27" Type="http://schemas.openxmlformats.org/officeDocument/2006/relationships/tags" Target="../tags/tag277.xml"/><Relationship Id="rId26" Type="http://schemas.openxmlformats.org/officeDocument/2006/relationships/image" Target="../media/image41.png"/><Relationship Id="rId25" Type="http://schemas.openxmlformats.org/officeDocument/2006/relationships/tags" Target="../tags/tag276.xml"/><Relationship Id="rId24" Type="http://schemas.openxmlformats.org/officeDocument/2006/relationships/image" Target="../media/image40.png"/><Relationship Id="rId23" Type="http://schemas.openxmlformats.org/officeDocument/2006/relationships/tags" Target="../tags/tag275.xml"/><Relationship Id="rId22" Type="http://schemas.openxmlformats.org/officeDocument/2006/relationships/image" Target="../media/image39.png"/><Relationship Id="rId21" Type="http://schemas.openxmlformats.org/officeDocument/2006/relationships/tags" Target="../tags/tag274.xml"/><Relationship Id="rId20" Type="http://schemas.openxmlformats.org/officeDocument/2006/relationships/tags" Target="../tags/tag273.xml"/><Relationship Id="rId2" Type="http://schemas.openxmlformats.org/officeDocument/2006/relationships/image" Target="../media/image35.png"/><Relationship Id="rId19" Type="http://schemas.openxmlformats.org/officeDocument/2006/relationships/tags" Target="../tags/tag272.xml"/><Relationship Id="rId18" Type="http://schemas.openxmlformats.org/officeDocument/2006/relationships/tags" Target="../tags/tag271.xml"/><Relationship Id="rId17" Type="http://schemas.openxmlformats.org/officeDocument/2006/relationships/tags" Target="../tags/tag270.xml"/><Relationship Id="rId16" Type="http://schemas.openxmlformats.org/officeDocument/2006/relationships/tags" Target="../tags/tag269.xml"/><Relationship Id="rId15" Type="http://schemas.openxmlformats.org/officeDocument/2006/relationships/image" Target="../media/image38.png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image" Target="../media/image37.jpeg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5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3" Type="http://schemas.openxmlformats.org/officeDocument/2006/relationships/notesSlide" Target="../notesSlides/notesSlide9.xml"/><Relationship Id="rId22" Type="http://schemas.openxmlformats.org/officeDocument/2006/relationships/slideLayout" Target="../slideLayouts/slideLayout5.xml"/><Relationship Id="rId21" Type="http://schemas.openxmlformats.org/officeDocument/2006/relationships/tags" Target="../tags/tag302.xml"/><Relationship Id="rId20" Type="http://schemas.openxmlformats.org/officeDocument/2006/relationships/tags" Target="../tags/tag301.xml"/><Relationship Id="rId2" Type="http://schemas.openxmlformats.org/officeDocument/2006/relationships/tags" Target="../tags/tag283.xml"/><Relationship Id="rId19" Type="http://schemas.openxmlformats.org/officeDocument/2006/relationships/tags" Target="../tags/tag300.xml"/><Relationship Id="rId18" Type="http://schemas.openxmlformats.org/officeDocument/2006/relationships/tags" Target="../tags/tag299.xml"/><Relationship Id="rId17" Type="http://schemas.openxmlformats.org/officeDocument/2006/relationships/tags" Target="../tags/tag298.xml"/><Relationship Id="rId16" Type="http://schemas.openxmlformats.org/officeDocument/2006/relationships/tags" Target="../tags/tag297.xml"/><Relationship Id="rId15" Type="http://schemas.openxmlformats.org/officeDocument/2006/relationships/tags" Target="../tags/tag296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48.xml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image" Target="../media/image11.jpeg"/><Relationship Id="rId5" Type="http://schemas.openxmlformats.org/officeDocument/2006/relationships/tags" Target="../tags/tag78.xml"/><Relationship Id="rId4" Type="http://schemas.openxmlformats.org/officeDocument/2006/relationships/image" Target="../media/image10.jpe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microsoft.com/office/2007/relationships/hdphoto" Target="../media/image14.wdp"/><Relationship Id="rId11" Type="http://schemas.openxmlformats.org/officeDocument/2006/relationships/image" Target="../media/image13.png"/><Relationship Id="rId10" Type="http://schemas.openxmlformats.org/officeDocument/2006/relationships/tags" Target="../tags/tag81.xml"/><Relationship Id="rId1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../media/image18.png"/><Relationship Id="rId7" Type="http://schemas.openxmlformats.org/officeDocument/2006/relationships/tags" Target="../tags/tag88.xml"/><Relationship Id="rId6" Type="http://schemas.openxmlformats.org/officeDocument/2006/relationships/image" Target="../media/image17.png"/><Relationship Id="rId5" Type="http://schemas.openxmlformats.org/officeDocument/2006/relationships/tags" Target="../tags/tag87.xml"/><Relationship Id="rId4" Type="http://schemas.openxmlformats.org/officeDocument/2006/relationships/image" Target="../media/image16.png"/><Relationship Id="rId3" Type="http://schemas.openxmlformats.org/officeDocument/2006/relationships/tags" Target="../tags/tag86.xml"/><Relationship Id="rId2" Type="http://schemas.openxmlformats.org/officeDocument/2006/relationships/image" Target="../media/image15.png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.bin"/><Relationship Id="rId7" Type="http://schemas.openxmlformats.org/officeDocument/2006/relationships/tags" Target="../tags/tag102.xml"/><Relationship Id="rId6" Type="http://schemas.openxmlformats.org/officeDocument/2006/relationships/image" Target="../media/image19.png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tags" Target="../tags/tag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02" b="92039" l="9551" r="94663">
                        <a14:foregroundMark x1="48034" y1="9709" x2="58708" y2="7184"/>
                        <a14:foregroundMark x1="30337" y1="92233" x2="36517" y2="92427"/>
                        <a14:foregroundMark x1="62921" y1="75340" x2="69101" y2="80194"/>
                        <a14:foregroundMark x1="90449" y1="34369" x2="93258" y2="42136"/>
                        <a14:foregroundMark x1="90169" y1="32233" x2="94663" y2="38835"/>
                      </a14:backgroundRemoval>
                    </a14:imgEffect>
                  </a14:imgLayer>
                </a14:imgProps>
              </a:ext>
            </a:extLst>
          </a:blip>
          <a:srcRect l="-2831" t="-849"/>
          <a:stretch>
            <a:fillRect/>
          </a:stretch>
        </p:blipFill>
        <p:spPr>
          <a:xfrm>
            <a:off x="395536" y="1097597"/>
            <a:ext cx="2520280" cy="3757930"/>
          </a:xfrm>
          <a:prstGeom prst="roundRect">
            <a:avLst/>
          </a:prstGeom>
        </p:spPr>
      </p:pic>
      <p:pic>
        <p:nvPicPr>
          <p:cNvPr id="15" name="图片 14"/>
          <p:cNvPicPr/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96" b="96269" l="9598" r="89474">
                        <a14:foregroundMark x1="48916" y1="10634" x2="53870" y2="18843"/>
                        <a14:foregroundMark x1="49226" y1="9328" x2="55418" y2="8955"/>
                        <a14:foregroundMark x1="44892" y1="8396" x2="49536" y2="8769"/>
                        <a14:foregroundMark x1="26935" y1="91978" x2="36533" y2="91978"/>
                        <a14:foregroundMark x1="53560" y1="93097" x2="71827" y2="90485"/>
                        <a14:foregroundMark x1="71827" y1="90485" x2="73065" y2="90485"/>
                        <a14:foregroundMark x1="69659" y1="93284" x2="82663" y2="94776"/>
                        <a14:foregroundMark x1="56966" y1="36381" x2="58824" y2="61754"/>
                        <a14:foregroundMark x1="60681" y1="32836" x2="65944" y2="47948"/>
                        <a14:foregroundMark x1="34985" y1="95522" x2="52012" y2="96269"/>
                        <a14:foregroundMark x1="52012" y1="96269" x2="53251" y2="96269"/>
                        <a14:foregroundMark x1="21672" y1="42724" x2="21981" y2="63060"/>
                        <a14:foregroundMark x1="56656" y1="17164" x2="53560" y2="22015"/>
                        <a14:foregroundMark x1="56656" y1="17910" x2="57276" y2="20896"/>
                        <a14:foregroundMark x1="23839" y1="92164" x2="30031" y2="92164"/>
                        <a14:backgroundMark x1="36199" y1="92294" x2="38448" y2="92396"/>
                        <a14:backgroundMark x1="48539" y1="9633" x2="48722" y2="98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5774" y="1203960"/>
            <a:ext cx="2231606" cy="3545205"/>
          </a:xfrm>
          <a:prstGeom prst="roundRect">
            <a:avLst/>
          </a:prstGeom>
        </p:spPr>
      </p:pic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483768" y="831052"/>
            <a:ext cx="4927082" cy="114755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下面两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幅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图片中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的大禹有什么区别？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为什么会有这样的变化？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779912" y="51439"/>
            <a:ext cx="2534920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商朝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的统治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16157" y="813949"/>
            <a:ext cx="2024376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商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朝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的建立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4457" y="1307553"/>
            <a:ext cx="6835855" cy="40010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000" dirty="0" smtClean="0"/>
              <a:t>阅读教材第</a:t>
            </a:r>
            <a:r>
              <a:rPr lang="en-US" altLang="zh-CN" sz="2000" dirty="0" smtClean="0"/>
              <a:t>23—24</a:t>
            </a:r>
            <a:r>
              <a:rPr lang="zh-CN" altLang="en-US" sz="2000" dirty="0" smtClean="0"/>
              <a:t>页的内容，</a:t>
            </a:r>
            <a:r>
              <a:rPr lang="zh-CN" altLang="en-US" sz="2000" dirty="0"/>
              <a:t>完成商朝的相关知识</a:t>
            </a:r>
            <a:r>
              <a:rPr lang="zh-CN" altLang="en-US" sz="2000" dirty="0" smtClean="0"/>
              <a:t>卡片。</a:t>
            </a:r>
            <a:endParaRPr lang="zh-CN" altLang="en-US" sz="2000" dirty="0"/>
          </a:p>
        </p:txBody>
      </p:sp>
      <p:pic>
        <p:nvPicPr>
          <p:cNvPr id="4" name="图形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32567" y="1647413"/>
            <a:ext cx="5010150" cy="315658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476077" y="2288761"/>
            <a:ext cx="3955415" cy="2040890"/>
          </a:xfrm>
          <a:prstGeom prst="rect">
            <a:avLst/>
          </a:prstGeom>
          <a:noFill/>
        </p:spPr>
        <p:txBody>
          <a:bodyPr wrap="square" lIns="91432" tIns="45716" rIns="91432" bIns="45716" rtlCol="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（</a:t>
            </a:r>
            <a:r>
              <a:rPr lang="en-US" altLang="zh-CN" b="1" spc="150">
                <a:latin typeface="汉仪粗黑简" panose="02010600000101010101" charset="-122"/>
                <a:ea typeface="汉仪粗黑简" panose="02010600000101010101" charset="-122"/>
              </a:rPr>
              <a:t>1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）建立时间：</a:t>
            </a:r>
            <a:endParaRPr lang="zh-CN" altLang="en-US" b="1" spc="150">
              <a:latin typeface="汉仪粗黑简" panose="02010600000101010101" charset="-122"/>
              <a:ea typeface="汉仪粗黑简" panose="0201060000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（</a:t>
            </a:r>
            <a:r>
              <a:rPr lang="en-US" altLang="zh-CN" b="1" spc="150">
                <a:latin typeface="汉仪粗黑简" panose="02010600000101010101" charset="-122"/>
                <a:ea typeface="汉仪粗黑简" panose="02010600000101010101" charset="-122"/>
              </a:rPr>
              <a:t>2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）建立人物：</a:t>
            </a:r>
            <a:endParaRPr lang="zh-CN" altLang="en-US" b="1" spc="150">
              <a:latin typeface="汉仪粗黑简" panose="02010600000101010101" charset="-122"/>
              <a:ea typeface="汉仪粗黑简" panose="0201060000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（</a:t>
            </a:r>
            <a:r>
              <a:rPr lang="en-US" altLang="zh-CN" b="1" spc="150">
                <a:latin typeface="汉仪粗黑简" panose="02010600000101010101" charset="-122"/>
                <a:ea typeface="汉仪粗黑简" panose="02010600000101010101" charset="-122"/>
              </a:rPr>
              <a:t>3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）都城：</a:t>
            </a:r>
            <a:endParaRPr lang="zh-CN" altLang="en-US" b="1" spc="150">
              <a:latin typeface="汉仪粗黑简" panose="02010600000101010101" charset="-122"/>
              <a:ea typeface="汉仪粗黑简" panose="0201060000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（</a:t>
            </a:r>
            <a:r>
              <a:rPr lang="en-US" altLang="zh-CN" b="1" spc="150">
                <a:latin typeface="汉仪粗黑简" panose="02010600000101010101" charset="-122"/>
                <a:ea typeface="汉仪粗黑简" panose="02010600000101010101" charset="-122"/>
              </a:rPr>
              <a:t>4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）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  <a:sym typeface="+mn-ea"/>
              </a:rPr>
              <a:t>亡国之君</a:t>
            </a:r>
            <a:r>
              <a:rPr lang="zh-CN" altLang="en-US" b="1" spc="150">
                <a:latin typeface="汉仪粗黑简" panose="02010600000101010101" charset="-122"/>
                <a:ea typeface="汉仪粗黑简" panose="02010600000101010101" charset="-122"/>
              </a:rPr>
              <a:t>：</a:t>
            </a:r>
            <a:endParaRPr lang="zh-CN" altLang="en-US" b="1" spc="150">
              <a:latin typeface="汉仪粗黑简" panose="02010600000101010101" charset="-122"/>
              <a:ea typeface="汉仪粗黑简" panose="02010600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284558" y="2367756"/>
            <a:ext cx="3239770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约公元前</a:t>
            </a:r>
            <a:r>
              <a:rPr lang="en-US" altLang="zh-CN" b="1">
                <a:solidFill>
                  <a:srgbClr val="FF0000"/>
                </a:solidFill>
              </a:rPr>
              <a:t>1600</a:t>
            </a:r>
            <a:r>
              <a:rPr lang="zh-CN" altLang="en-US" b="1">
                <a:solidFill>
                  <a:srgbClr val="FF0000"/>
                </a:solidFill>
              </a:rPr>
              <a:t>年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348696" y="2781078"/>
            <a:ext cx="762635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844503" y="3186098"/>
            <a:ext cx="3239770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亳</a:t>
            </a:r>
            <a:r>
              <a:rPr lang="en-US" altLang="zh-CN" b="1" dirty="0">
                <a:solidFill>
                  <a:srgbClr val="FF0000"/>
                </a:solidFill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</a:rPr>
              <a:t>殷</a:t>
            </a:r>
            <a:r>
              <a:rPr lang="zh-CN" altLang="en-US" b="1" dirty="0"/>
              <a:t>（盘庚迁殷）</a:t>
            </a:r>
            <a:endParaRPr lang="zh-CN" altLang="en-US" b="1" dirty="0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426798" y="3602830"/>
            <a:ext cx="1037590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商纣王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82089" y="759250"/>
            <a:ext cx="1820545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盘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庚迁殷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482089" y="1945739"/>
            <a:ext cx="4305935" cy="2642235"/>
            <a:chOff x="5436390" y="1057195"/>
            <a:chExt cx="4747960" cy="2642235"/>
          </a:xfrm>
        </p:grpSpPr>
        <p:pic>
          <p:nvPicPr>
            <p:cNvPr id="29" name="图片 2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l="13884" t="5685" r="22406" b="8864"/>
            <a:stretch>
              <a:fillRect/>
            </a:stretch>
          </p:blipFill>
          <p:spPr>
            <a:xfrm>
              <a:off x="5436390" y="1057195"/>
              <a:ext cx="4185920" cy="26422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9689546" y="1363406"/>
              <a:ext cx="494804" cy="2030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/>
                <a:t>河南安阳殷墟博物馆</a:t>
              </a:r>
              <a:endParaRPr lang="zh-CN" altLang="en-US" sz="1400"/>
            </a:p>
          </p:txBody>
        </p:sp>
      </p:grp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400890" y="1237861"/>
            <a:ext cx="4077374" cy="707878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商朝曾多次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迁都，到商王</a:t>
            </a:r>
            <a:r>
              <a:rPr lang="zh-CN" altLang="en-US" sz="2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盘庚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时迁到</a:t>
            </a:r>
            <a:r>
              <a:rPr lang="zh-CN" altLang="en-US" sz="2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，此后保持了相对的稳定。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5364088" y="1263323"/>
            <a:ext cx="3143250" cy="4603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91432" tIns="45716" rIns="91432" bIns="45716" rtlCol="0">
            <a:spAutoFit/>
          </a:bodyPr>
          <a:lstStyle/>
          <a:p>
            <a:pPr rtl="0" fontAlgn="auto">
              <a:defRPr/>
            </a:pPr>
            <a:r>
              <a:rPr lang="zh-CN" altLang="en-US" sz="2400" b="1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  <a:cs typeface="Arial" panose="020B0604020202020204"/>
              </a:rPr>
              <a:t>曾作过商都城的地点</a:t>
            </a:r>
            <a:endParaRPr lang="zh-CN" altLang="en-US" sz="2400" b="1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  <a:cs typeface="Arial" panose="020B0604020202020204"/>
            </a:endParaRPr>
          </a:p>
        </p:txBody>
      </p:sp>
      <p:sp>
        <p:nvSpPr>
          <p:cNvPr id="2" name="椭圆 1"/>
          <p:cNvSpPr/>
          <p:nvPr>
            <p:custDataLst>
              <p:tags r:id="rId8"/>
            </p:custDataLst>
          </p:nvPr>
        </p:nvSpPr>
        <p:spPr>
          <a:xfrm>
            <a:off x="7411915" y="1980353"/>
            <a:ext cx="779780" cy="46291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rtl="0" fontAlgn="auto">
              <a:defRPr/>
            </a:pPr>
            <a:r>
              <a:rPr lang="zh-CN" altLang="en-US" sz="2000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殷</a:t>
            </a:r>
            <a:endParaRPr lang="zh-CN" altLang="en-US" sz="2000" b="1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1" name="椭圆 10"/>
          <p:cNvSpPr/>
          <p:nvPr>
            <p:custDataLst>
              <p:tags r:id="rId9"/>
            </p:custDataLst>
          </p:nvPr>
        </p:nvSpPr>
        <p:spPr>
          <a:xfrm>
            <a:off x="7115369" y="2443268"/>
            <a:ext cx="1056640" cy="46291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rtl="0" fontAlgn="auto">
              <a:defRPr/>
            </a:pP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牧野</a:t>
            </a:r>
            <a:endParaRPr lang="zh-CN" altLang="en-US" sz="2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7747833" y="2749337"/>
            <a:ext cx="856615" cy="38608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rtl="0" fontAlgn="auto"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亳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6044128" y="2533437"/>
            <a:ext cx="856615" cy="38608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rtl="0" fontAlgn="auto">
              <a:defRPr/>
            </a:pPr>
            <a:r>
              <a:rPr lang="zh-CN" altLang="en-US" sz="20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</a:rPr>
              <a:t>周</a:t>
            </a:r>
            <a:endParaRPr lang="zh-CN" altLang="en-US" sz="20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5148064" y="3304032"/>
            <a:ext cx="3496443" cy="70787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2000" b="1">
                <a:latin typeface="华文新魏" panose="02010800040101010101" pitchFamily="2" charset="-122"/>
                <a:ea typeface="华文新魏" panose="02010800040101010101" pitchFamily="2" charset="-122"/>
              </a:rPr>
              <a:t>商朝前期，都城并不固定，为什么商朝前期不断迁都？</a:t>
            </a:r>
            <a:endParaRPr lang="zh-CN" altLang="en-US" sz="2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4932041" y="4261837"/>
            <a:ext cx="3816423" cy="3981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algn="ctr" rtl="0" fontAlgn="auto">
              <a:buFont typeface="Wingdings" panose="05000000000000000000" charset="0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cs typeface="Arial" panose="020B0604020202020204"/>
              </a:rPr>
              <a:t>受战乱、环境变化等</a:t>
            </a:r>
            <a:r>
              <a:rPr lang="zh-CN" altLang="en-US" sz="2000" dirty="0" smtClean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cs typeface="Arial" panose="020B0604020202020204"/>
              </a:rPr>
              <a:t>因素的影响</a:t>
            </a:r>
            <a:endParaRPr lang="zh-CN" altLang="en-US" sz="20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cs typeface="Arial" panose="020B0604020202020204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3779912" y="51439"/>
            <a:ext cx="2534920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商朝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的统治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3" grpId="0" bldLvl="0" animBg="1"/>
      <p:bldP spid="17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30003" y="772161"/>
            <a:ext cx="2184928" cy="43180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no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商朝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的衰亡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420975" y="1275606"/>
            <a:ext cx="3214921" cy="403954"/>
          </a:xfrm>
          <a:prstGeom prst="rect">
            <a:avLst/>
          </a:prstGeom>
          <a:solidFill>
            <a:srgbClr val="C00000"/>
          </a:solidFill>
        </p:spPr>
        <p:txBody>
          <a:bodyPr wrap="square" lIns="91432" tIns="45716" rIns="91432" bIns="45716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dirty="0" smtClean="0">
                <a:solidFill>
                  <a:schemeClr val="bg1"/>
                </a:solidFill>
                <a:sym typeface="+mn-ea"/>
              </a:rPr>
              <a:t>商朝是如何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加强</a:t>
            </a:r>
            <a:r>
              <a:rPr lang="zh-CN" altLang="en-US" sz="2000" b="1" dirty="0" smtClean="0">
                <a:solidFill>
                  <a:schemeClr val="bg1"/>
                </a:solidFill>
                <a:sym typeface="+mn-ea"/>
              </a:rPr>
              <a:t>统治的？</a:t>
            </a:r>
            <a:endParaRPr lang="zh-CN" altLang="en-US" sz="20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420975" y="1744811"/>
            <a:ext cx="3214921" cy="707878"/>
          </a:xfrm>
          <a:prstGeom prst="rect">
            <a:avLst/>
          </a:prstGeom>
          <a:solidFill>
            <a:schemeClr val="bg1"/>
          </a:solidFill>
          <a:ln w="15875">
            <a:solidFill>
              <a:srgbClr val="00B050"/>
            </a:solidFill>
            <a:prstDash val="sysDash"/>
          </a:ln>
        </p:spPr>
        <p:txBody>
          <a:bodyPr wrap="square" lIns="91432" tIns="45716" rIns="91432" bIns="45716" rtlCol="0">
            <a:spAutoFit/>
          </a:bodyPr>
          <a:lstStyle/>
          <a:p>
            <a:pPr algn="just"/>
            <a:r>
              <a:rPr lang="zh-CN" altLang="en-US" sz="20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设置监狱，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制定刑法，</a:t>
            </a:r>
            <a:r>
              <a:rPr lang="zh-CN" altLang="en-US" sz="20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加强对奴隶和平民的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控制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957" y="772161"/>
            <a:ext cx="1532890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4572" y="843919"/>
            <a:ext cx="1567180" cy="137096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797142" y="2284097"/>
            <a:ext cx="1863090" cy="337185"/>
          </a:xfrm>
          <a:prstGeom prst="rect">
            <a:avLst/>
          </a:prstGeom>
          <a:solidFill>
            <a:schemeClr val="bg1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1600"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 </a:t>
            </a:r>
            <a:r>
              <a:rPr lang="zh-CN" altLang="en-US" sz="1600"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戴枷奴隶陶俑</a:t>
            </a:r>
            <a:endParaRPr lang="zh-CN" altLang="en-US" sz="160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6794445" y="2284097"/>
            <a:ext cx="1737995" cy="337185"/>
          </a:xfrm>
          <a:prstGeom prst="rect">
            <a:avLst/>
          </a:prstGeom>
          <a:solidFill>
            <a:schemeClr val="bg1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1600"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</a:t>
            </a:r>
            <a:r>
              <a:rPr lang="zh-CN" altLang="en-US" sz="1600"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殉葬奴隶墓葬</a:t>
            </a:r>
            <a:endParaRPr lang="zh-CN" altLang="en-US" sz="160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4123690" y="2703830"/>
            <a:ext cx="4678680" cy="8925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纣乃</a:t>
            </a:r>
            <a:r>
              <a:rPr lang="en-US" altLang="zh-CN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重刑辟</a:t>
            </a:r>
            <a:r>
              <a:rPr lang="en-US" altLang="zh-CN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</a:t>
            </a:r>
            <a:r>
              <a:rPr lang="en-US" altLang="zh-CN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炮烙</a:t>
            </a:r>
            <a:r>
              <a:rPr lang="en-US" altLang="zh-CN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之法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，悬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林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1600" b="1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  <a:p>
            <a:pPr algn="r"/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江西拙楷" panose="02010600040101010101" charset="-122"/>
              </a:rPr>
              <a:t>——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江西拙楷" panose="02010600040101010101" charset="-122"/>
              </a:rPr>
              <a:t>《史记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江西拙楷" panose="02010600040101010101" charset="-122"/>
              </a:rPr>
              <a:t>·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江西拙楷" panose="02010600040101010101" charset="-122"/>
              </a:rPr>
              <a:t>殷本纪》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江西拙楷" panose="0201060004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5220336" y="3652521"/>
            <a:ext cx="1273810" cy="403954"/>
          </a:xfrm>
          <a:prstGeom prst="rect">
            <a:avLst/>
          </a:prstGeom>
          <a:gradFill>
            <a:gsLst>
              <a:gs pos="0">
                <a:srgbClr val="D9A87F"/>
              </a:gs>
              <a:gs pos="100000">
                <a:srgbClr val="AC693C"/>
              </a:gs>
            </a:gsLst>
            <a:lin scaled="1"/>
          </a:gra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税赋繁重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444208" y="3652521"/>
            <a:ext cx="1248409" cy="400101"/>
          </a:xfrm>
          <a:prstGeom prst="rect">
            <a:avLst/>
          </a:prstGeom>
          <a:gradFill>
            <a:gsLst>
              <a:gs pos="0">
                <a:srgbClr val="D9A87F"/>
              </a:gs>
              <a:gs pos="100000">
                <a:srgbClr val="AC693C"/>
              </a:gs>
            </a:gsLst>
            <a:lin scaled="1"/>
          </a:gra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骄奢淫逸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>
            <a:off x="5580112" y="4450938"/>
            <a:ext cx="1764030" cy="3530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尽失民心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>
            <p:custDataLst>
              <p:tags r:id="rId14"/>
            </p:custDataLst>
          </p:nvPr>
        </p:nvGrpSpPr>
        <p:grpSpPr>
          <a:xfrm>
            <a:off x="327153" y="2546988"/>
            <a:ext cx="3813132" cy="2185002"/>
            <a:chOff x="10254" y="5185"/>
            <a:chExt cx="8594" cy="495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rcRect r="94" b="6995"/>
            <a:stretch>
              <a:fillRect/>
            </a:stretch>
          </p:blipFill>
          <p:spPr>
            <a:xfrm>
              <a:off x="10458" y="5185"/>
              <a:ext cx="8066" cy="4957"/>
            </a:xfrm>
            <a:prstGeom prst="rect">
              <a:avLst/>
            </a:prstGeom>
          </p:spPr>
        </p:pic>
        <p:sp>
          <p:nvSpPr>
            <p:cNvPr id="6" name="Rectangle 8"/>
            <p:cNvSpPr/>
            <p:nvPr>
              <p:custDataLst>
                <p:tags r:id="rId17"/>
              </p:custDataLst>
            </p:nvPr>
          </p:nvSpPr>
          <p:spPr>
            <a:xfrm>
              <a:off x="10254" y="9376"/>
              <a:ext cx="8594" cy="766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 w="9525">
              <a:noFill/>
            </a:ln>
          </p:spPr>
          <p:txBody>
            <a:bodyPr/>
            <a:lstStyle/>
            <a:p>
              <a:pPr algn="l"/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一座商王墓，殉葬的奴隶有400多个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华文中宋" panose="02010600040101010101" charset="-122"/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3996528" y="3652521"/>
            <a:ext cx="1232700" cy="400101"/>
          </a:xfrm>
          <a:prstGeom prst="rect">
            <a:avLst/>
          </a:prstGeom>
          <a:gradFill>
            <a:gsLst>
              <a:gs pos="0">
                <a:srgbClr val="D9A87F"/>
              </a:gs>
              <a:gs pos="100000">
                <a:srgbClr val="AC693C"/>
              </a:gs>
            </a:gsLst>
            <a:lin scaled="1"/>
          </a:gra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酷刑严苛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19"/>
            </p:custDataLst>
          </p:nvPr>
        </p:nvSpPr>
        <p:spPr>
          <a:xfrm>
            <a:off x="7668344" y="3652521"/>
            <a:ext cx="1221737" cy="400101"/>
          </a:xfrm>
          <a:prstGeom prst="rect">
            <a:avLst/>
          </a:prstGeom>
          <a:gradFill>
            <a:gsLst>
              <a:gs pos="0">
                <a:srgbClr val="D9A87F"/>
              </a:gs>
              <a:gs pos="100000">
                <a:srgbClr val="AC693C"/>
              </a:gs>
            </a:gsLst>
            <a:lin scaled="1"/>
          </a:gra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</a:rPr>
              <a:t>征伐不断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5" name="右大括号 24"/>
          <p:cNvSpPr/>
          <p:nvPr>
            <p:custDataLst>
              <p:tags r:id="rId20"/>
            </p:custDataLst>
          </p:nvPr>
        </p:nvSpPr>
        <p:spPr bwMode="auto">
          <a:xfrm rot="5400000">
            <a:off x="6248533" y="1903735"/>
            <a:ext cx="386715" cy="4747893"/>
          </a:xfrm>
          <a:prstGeom prst="rightBrace">
            <a:avLst>
              <a:gd name="adj1" fmla="val 8333"/>
              <a:gd name="adj2" fmla="val 48954"/>
            </a:avLst>
          </a:prstGeom>
          <a:noFill/>
          <a:ln w="38100" cap="flat" cmpd="sng" algn="ctr">
            <a:solidFill>
              <a:srgbClr val="9D936F"/>
            </a:solidFill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vert="horz" wrap="square" lIns="68574" tIns="34289" rIns="68574" bIns="34289" numCol="1" rtlCol="0" anchor="t" anchorCtr="0" compatLnSpc="1"/>
          <a:lstStyle/>
          <a:p>
            <a:pPr rtl="0" eaLnBrk="0" hangingPunct="0"/>
            <a:endParaRPr lang="zh-CN" altLang="en-US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20" name="矩形 19"/>
          <p:cNvSpPr/>
          <p:nvPr>
            <p:custDataLst>
              <p:tags r:id="rId21"/>
            </p:custDataLst>
          </p:nvPr>
        </p:nvSpPr>
        <p:spPr>
          <a:xfrm>
            <a:off x="3779912" y="51439"/>
            <a:ext cx="2534920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商朝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的统治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4" grpId="0" bldLvl="0" animBg="1"/>
      <p:bldP spid="29" grpId="0" bldLvl="0" animBg="1"/>
      <p:bldP spid="12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330839" y="762266"/>
            <a:ext cx="1776889" cy="400101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西周</a:t>
            </a:r>
            <a:r>
              <a:rPr lang="zh-CN" altLang="en-US" sz="20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20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崛起</a:t>
            </a:r>
            <a:endParaRPr lang="en-US" altLang="zh-CN" sz="20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4" name="图片 13"/>
          <p:cNvPicPr/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153" y="2102888"/>
            <a:ext cx="1511683" cy="20333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44350" y="4227934"/>
            <a:ext cx="8160098" cy="583565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 algn="just" rtl="0" eaLnBrk="0" hangingPunct="0">
              <a:defRPr/>
            </a:pPr>
            <a:r>
              <a:rPr lang="en-US" altLang="zh-CN" sz="1600" kern="100" dirty="0">
                <a:solidFill>
                  <a:prstClr val="black"/>
                </a:solidFill>
                <a:latin typeface="汉仪书魂体简" panose="02010609000101010101" pitchFamily="49" charset="-122"/>
                <a:ea typeface="汉仪书魂体简" panose="02010609000101010101" pitchFamily="49" charset="-122"/>
                <a:cs typeface="Times New Roman" panose="02020603050405020304" charset="0"/>
              </a:rPr>
              <a:t>    </a:t>
            </a:r>
            <a:r>
              <a:rPr lang="en-US" altLang="zh-CN" sz="1600" kern="100" dirty="0" smtClean="0">
                <a:solidFill>
                  <a:prstClr val="black"/>
                </a:solidFill>
                <a:latin typeface="汉仪书魂体简" panose="02010609000101010101" pitchFamily="49" charset="-122"/>
                <a:ea typeface="汉仪书魂体简" panose="02010609000101010101" pitchFamily="49" charset="-122"/>
                <a:cs typeface="Times New Roman" panose="02020603050405020304" charset="0"/>
              </a:rPr>
              <a:t> </a:t>
            </a:r>
            <a:r>
              <a:rPr lang="zh-CN" altLang="zh-CN" sz="16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周</a:t>
            </a:r>
            <a:r>
              <a:rPr lang="zh-CN" altLang="en-US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的首领</a:t>
            </a:r>
            <a:r>
              <a:rPr lang="zh-CN" altLang="zh-CN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周文王</a:t>
            </a:r>
            <a:r>
              <a:rPr lang="zh-CN" altLang="zh-CN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重视发展生产，任用贤人</a:t>
            </a:r>
            <a:r>
              <a:rPr lang="zh-CN" altLang="en-US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吕</a:t>
            </a:r>
            <a:r>
              <a:rPr lang="zh-CN" altLang="zh-CN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尚</a:t>
            </a:r>
            <a:r>
              <a:rPr lang="zh-CN" altLang="en-US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、周公</a:t>
            </a:r>
            <a:r>
              <a:rPr lang="zh-CN" altLang="zh-CN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等</a:t>
            </a:r>
            <a:r>
              <a:rPr lang="zh-CN" altLang="en-US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人</a:t>
            </a:r>
            <a:r>
              <a:rPr lang="zh-CN" altLang="zh-CN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，国力开始强大</a:t>
            </a:r>
            <a:r>
              <a:rPr lang="zh-CN" altLang="zh-CN" sz="16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起来</a:t>
            </a:r>
            <a:r>
              <a:rPr lang="zh-CN" altLang="en-US" sz="16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。</a:t>
            </a:r>
            <a:r>
              <a:rPr lang="zh-CN" altLang="zh-CN" sz="1600" b="1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周文王</a:t>
            </a:r>
            <a:r>
              <a:rPr lang="zh-CN" altLang="zh-CN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死后，</a:t>
            </a:r>
            <a:r>
              <a:rPr lang="zh-CN" altLang="zh-CN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周武王</a:t>
            </a:r>
            <a:r>
              <a:rPr lang="zh-CN" altLang="en-US" sz="16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charset="0"/>
              </a:rPr>
              <a:t>姬发</a:t>
            </a:r>
            <a:r>
              <a:rPr lang="zh-CN" altLang="zh-CN" sz="1600" b="1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charset="0"/>
              </a:rPr>
              <a:t>继位，开始准备讨伐商。</a:t>
            </a:r>
            <a:endParaRPr lang="zh-CN" altLang="zh-CN" sz="1600" b="1" kern="100" dirty="0">
              <a:solidFill>
                <a:prstClr val="black"/>
              </a:solidFill>
              <a:latin typeface="+mj-ea"/>
              <a:ea typeface="+mj-ea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611560" y="1209326"/>
            <a:ext cx="7917413" cy="8583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mpd="sng">
            <a:noFill/>
            <a:prstDash val="sysDot"/>
          </a:ln>
          <a:effectLst>
            <a:softEdge rad="101600"/>
          </a:effectLst>
        </p:spPr>
        <p:txBody>
          <a:bodyPr wrap="square" lIns="91432" tIns="45716" rIns="91432" bIns="45716" rtlCol="0" anchor="t">
            <a:spAutoFit/>
          </a:bodyPr>
          <a:lstStyle/>
          <a:p>
            <a:pPr algn="just" eaLnBrk="1" fontAlgn="auto" hangingPunct="1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   </a:t>
            </a:r>
            <a:r>
              <a:rPr lang="en-US" altLang="zh-CN" dirty="0" err="1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商朝晚期</a:t>
            </a:r>
            <a:r>
              <a:rPr lang="en-US" altLang="zh-CN" dirty="0" err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dirty="0" err="1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分布于陕西渭水流域周</a:t>
            </a:r>
            <a:r>
              <a:rPr lang="zh-CN" altLang="en-US" dirty="0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原一带的周人</a:t>
            </a:r>
            <a:r>
              <a:rPr lang="en-US" altLang="zh-CN" dirty="0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dirty="0" err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以农业立国，不断拓展疆土</a:t>
            </a:r>
            <a:r>
              <a:rPr lang="zh-CN" altLang="en-US" dirty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dirty="0" err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发展迅速</a:t>
            </a:r>
            <a:r>
              <a:rPr lang="en-US" altLang="zh-CN" dirty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汉仪书魂体简" panose="02010609000101010101" pitchFamily="49" charset="-122"/>
                <a:ea typeface="汉仪书魂体简" panose="02010609000101010101" pitchFamily="49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dirty="0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汉仪书魂体简" panose="02010609000101010101" pitchFamily="49" charset="-122"/>
              <a:ea typeface="汉仪书魂体简" panose="0201060900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233453" y="734399"/>
            <a:ext cx="6587019" cy="4154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63500"/>
          </a:effectLst>
        </p:spPr>
        <p:txBody>
          <a:bodyPr wrap="square" lIns="91432" tIns="45716" rIns="91432" bIns="45716">
            <a:spAutoFit/>
          </a:bodyPr>
          <a:lstStyle/>
          <a:p>
            <a:pPr lvl="0" algn="ctr"/>
            <a:r>
              <a:rPr lang="zh-CN" altLang="en-US" sz="2100" dirty="0" smtClean="0">
                <a:latin typeface="汉仪书魂体简" panose="02010609000101010101" pitchFamily="49" charset="-122"/>
                <a:ea typeface="汉仪书魂体简" panose="02010609000101010101" pitchFamily="49" charset="-122"/>
              </a:rPr>
              <a:t>阅读教材第</a:t>
            </a:r>
            <a:r>
              <a:rPr lang="en-US" altLang="zh-CN" sz="2100" dirty="0" smtClean="0">
                <a:latin typeface="汉仪书魂体简" panose="02010609000101010101" pitchFamily="49" charset="-122"/>
                <a:ea typeface="汉仪书魂体简" panose="02010609000101010101" pitchFamily="49" charset="-122"/>
              </a:rPr>
              <a:t>25</a:t>
            </a:r>
            <a:r>
              <a:rPr lang="zh-CN" altLang="en-US" sz="2100" dirty="0" smtClean="0">
                <a:latin typeface="汉仪书魂体简" panose="02010609000101010101" pitchFamily="49" charset="-122"/>
                <a:ea typeface="汉仪书魂体简" panose="02010609000101010101" pitchFamily="49" charset="-122"/>
              </a:rPr>
              <a:t>页的内容，归纳</a:t>
            </a:r>
            <a:r>
              <a:rPr lang="zh-CN" altLang="en-US" sz="2100" dirty="0">
                <a:latin typeface="汉仪书魂体简" panose="02010609000101010101" pitchFamily="49" charset="-122"/>
                <a:ea typeface="汉仪书魂体简" panose="02010609000101010101" pitchFamily="49" charset="-122"/>
              </a:rPr>
              <a:t>武王伐纣的背景和</a:t>
            </a:r>
            <a:r>
              <a:rPr lang="zh-CN" altLang="en-US" sz="2100" dirty="0" smtClean="0">
                <a:latin typeface="汉仪书魂体简" panose="02010609000101010101" pitchFamily="49" charset="-122"/>
                <a:ea typeface="汉仪书魂体简" panose="02010609000101010101" pitchFamily="49" charset="-122"/>
              </a:rPr>
              <a:t>条件。</a:t>
            </a:r>
            <a:endParaRPr lang="zh-CN" altLang="en-US" sz="2100" dirty="0">
              <a:latin typeface="汉仪书魂体简" panose="02010609000101010101" pitchFamily="49" charset="-122"/>
              <a:ea typeface="汉仪书魂体简" panose="02010609000101010101" pitchFamily="49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27984" y="2094716"/>
            <a:ext cx="4100989" cy="2061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square" lIns="91432" tIns="45716" rIns="91432" bIns="45716" anchor="ctr">
            <a:spAutoFit/>
          </a:bodyPr>
          <a:lstStyle/>
          <a:p>
            <a:pPr indent="457200" algn="just"/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周武王姬发，周文王次子，西周</a:t>
            </a:r>
            <a:r>
              <a:rPr kumimoji="1"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王朝的开国</a:t>
            </a: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君主。</a:t>
            </a:r>
            <a:endParaRPr kumimoji="1"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algn="just"/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因其兄伯邑考被商纣王所杀，故得以继位。</a:t>
            </a:r>
            <a:endParaRPr kumimoji="1"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algn="just"/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他继承父亲遗志，建立了西周王朝，表现出卓越的军事、政治才能，</a:t>
            </a:r>
            <a:r>
              <a:rPr kumimoji="1"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成为我国</a:t>
            </a: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历史上的一代明君。死后谥号“武”，史称周武王。</a:t>
            </a:r>
            <a:endParaRPr kumimoji="1"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6" name="图片 105"/>
          <p:cNvPicPr/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2411760" y="2102889"/>
            <a:ext cx="1764043" cy="20414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01726" y="746763"/>
            <a:ext cx="2154050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西周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建立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95536" y="1235545"/>
            <a:ext cx="6552728" cy="400101"/>
          </a:xfrm>
          <a:prstGeom prst="rect">
            <a:avLst/>
          </a:prstGeom>
          <a:solidFill>
            <a:schemeClr val="bg1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000" b="1" dirty="0" smtClean="0"/>
              <a:t>阅读教材第</a:t>
            </a:r>
            <a:r>
              <a:rPr lang="en-US" altLang="zh-CN" sz="2000" b="1" dirty="0" smtClean="0"/>
              <a:t>25—26</a:t>
            </a:r>
            <a:r>
              <a:rPr lang="zh-CN" altLang="en-US" sz="2000" b="1" dirty="0" smtClean="0"/>
              <a:t>页的内容，</a:t>
            </a:r>
            <a:r>
              <a:rPr lang="zh-CN" altLang="en-US" sz="2000" b="1" dirty="0"/>
              <a:t>完成西周的相关知识</a:t>
            </a:r>
            <a:r>
              <a:rPr lang="zh-CN" altLang="en-US" sz="2000" b="1" dirty="0" smtClean="0"/>
              <a:t>卡片。</a:t>
            </a:r>
            <a:endParaRPr lang="zh-CN" altLang="en-US" sz="2000" b="1" dirty="0"/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2185759" y="1548606"/>
            <a:ext cx="4978293" cy="3270024"/>
            <a:chOff x="5662" y="3578"/>
            <a:chExt cx="7765" cy="3367"/>
          </a:xfrm>
        </p:grpSpPr>
        <p:pic>
          <p:nvPicPr>
            <p:cNvPr id="12" name="图形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5662" y="3578"/>
              <a:ext cx="7765" cy="336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5799" y="4211"/>
              <a:ext cx="7313" cy="22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 dirty="0">
                  <a:latin typeface="汉仪粗黑简" panose="02010600000101010101" charset="-122"/>
                  <a:ea typeface="汉仪粗黑简" panose="02010600000101010101" charset="-122"/>
                </a:rPr>
                <a:t>1</a:t>
              </a: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）建立时间：</a:t>
              </a:r>
              <a:endParaRPr lang="zh-CN" altLang="en-US" b="1" spc="150" dirty="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 dirty="0">
                  <a:latin typeface="汉仪粗黑简" panose="02010600000101010101" charset="-122"/>
                  <a:ea typeface="汉仪粗黑简" panose="02010600000101010101" charset="-122"/>
                </a:rPr>
                <a:t>2</a:t>
              </a: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）</a:t>
              </a:r>
              <a:r>
                <a:rPr lang="zh-CN" altLang="en-US" b="1" spc="150" dirty="0" smtClean="0">
                  <a:latin typeface="汉仪粗黑简" panose="02010600000101010101" charset="-122"/>
                  <a:ea typeface="汉仪粗黑简" panose="02010600000101010101" charset="-122"/>
                </a:rPr>
                <a:t>建立者：</a:t>
              </a:r>
              <a:endParaRPr lang="zh-CN" altLang="en-US" b="1" spc="150" dirty="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 dirty="0">
                  <a:latin typeface="汉仪粗黑简" panose="02010600000101010101" charset="-122"/>
                  <a:ea typeface="汉仪粗黑简" panose="02010600000101010101" charset="-122"/>
                </a:rPr>
                <a:t>3</a:t>
              </a: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）建国之战：</a:t>
              </a:r>
              <a:endParaRPr lang="zh-CN" altLang="en-US" b="1" spc="150" dirty="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 dirty="0">
                  <a:latin typeface="汉仪粗黑简" panose="02010600000101010101" charset="-122"/>
                  <a:ea typeface="汉仪粗黑简" panose="02010600000101010101" charset="-122"/>
                </a:rPr>
                <a:t>4</a:t>
              </a: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）都城：</a:t>
              </a:r>
              <a:endParaRPr lang="zh-CN" altLang="en-US" b="1" spc="150" dirty="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 dirty="0">
                  <a:latin typeface="汉仪粗黑简" panose="02010600000101010101" charset="-122"/>
                  <a:ea typeface="汉仪粗黑简" panose="02010600000101010101" charset="-122"/>
                </a:rPr>
                <a:t>5</a:t>
              </a:r>
              <a:r>
                <a:rPr lang="zh-CN" altLang="en-US" b="1" spc="150" dirty="0">
                  <a:latin typeface="汉仪粗黑简" panose="02010600000101010101" charset="-122"/>
                  <a:ea typeface="汉仪粗黑简" panose="02010600000101010101" charset="-122"/>
                </a:rPr>
                <a:t>）亡国之君：</a:t>
              </a:r>
              <a:endParaRPr lang="zh-CN" altLang="en-US" b="1" spc="150" dirty="0">
                <a:latin typeface="汉仪粗黑简" panose="02010600000101010101" charset="-122"/>
                <a:ea typeface="汉仪粗黑简" panose="02010600000101010101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4077164" y="2262868"/>
            <a:ext cx="2429828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公元前</a:t>
            </a:r>
            <a:r>
              <a:rPr lang="en-US" altLang="zh-CN" b="1" dirty="0">
                <a:solidFill>
                  <a:srgbClr val="FF0000"/>
                </a:solidFill>
              </a:rPr>
              <a:t>1046</a:t>
            </a:r>
            <a:r>
              <a:rPr lang="zh-CN" altLang="en-US" b="1" dirty="0">
                <a:solidFill>
                  <a:srgbClr val="FF0000"/>
                </a:solidFill>
              </a:rPr>
              <a:t>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899666" y="2660100"/>
            <a:ext cx="2429828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周武王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4187698" y="3085815"/>
            <a:ext cx="2429828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牧野之战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3631821" y="3488854"/>
            <a:ext cx="2429828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镐京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4134134" y="3897488"/>
            <a:ext cx="2429828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周幽王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30694" y="987574"/>
            <a:ext cx="1799874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牧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野之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战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395536" y="1682680"/>
            <a:ext cx="4608512" cy="23083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>
            <a:spAutoFit/>
          </a:bodyPr>
          <a:lstStyle/>
          <a:p>
            <a:pPr indent="619125" algn="just">
              <a:lnSpc>
                <a:spcPct val="150000"/>
              </a:lnSpc>
              <a:defRPr/>
            </a:pPr>
            <a:r>
              <a:rPr lang="zh-CN" altLang="en-US" sz="2400" b="1" kern="1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公元</a:t>
            </a:r>
            <a:r>
              <a:rPr lang="en-US" altLang="zh-CN" sz="2400" b="1" kern="100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1046</a:t>
            </a:r>
            <a:r>
              <a:rPr lang="zh-CN" altLang="en-US" sz="2400" b="1" kern="100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年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，周武王统率各路联军，在</a:t>
            </a:r>
            <a:r>
              <a:rPr lang="zh-CN" altLang="en-US" sz="2400" b="1" kern="100" dirty="0" smtClean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牧野</a:t>
            </a:r>
            <a:r>
              <a:rPr lang="zh-CN" altLang="en-US" sz="2400" b="1" kern="1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与商军展开决战，大获全胜。周军乘胜占领商都朝歌，商朝灭亡。</a:t>
            </a:r>
            <a:endParaRPr lang="zh-CN" altLang="en-US" sz="2400" b="1" kern="100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635646"/>
            <a:ext cx="3607295" cy="240238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979712" y="803497"/>
            <a:ext cx="6192688" cy="40010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000" b="1" dirty="0" smtClean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阅读教材第</a:t>
            </a:r>
            <a:r>
              <a:rPr lang="en-US" altLang="zh-CN" sz="2000" b="1" dirty="0" smtClean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25</a:t>
            </a:r>
            <a:r>
              <a:rPr lang="zh-CN" altLang="en-US" sz="2000" b="1" dirty="0" smtClean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页的内容，梳理西周</a:t>
            </a:r>
            <a:r>
              <a:rPr lang="zh-CN" altLang="en-US" sz="2000" b="1" dirty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分封制</a:t>
            </a:r>
            <a:r>
              <a:rPr lang="zh-CN" altLang="en-US" sz="2000" b="1" dirty="0" smtClean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的相关知识。</a:t>
            </a:r>
            <a:endParaRPr lang="zh-CN" altLang="en-US" sz="2000" b="1" dirty="0">
              <a:latin typeface="方正粗楷简体" panose="02000000000000000000" pitchFamily="2" charset="-122"/>
              <a:ea typeface="方正粗楷简体" panose="02000000000000000000" pitchFamily="2" charset="-122"/>
              <a:cs typeface="方正粗楷简体" panose="02000000000000000000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907704" y="1162496"/>
            <a:ext cx="4128135" cy="3569494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目的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分封依据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分封对象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主要诸侯国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诸侯权力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  <a:sym typeface="+mn-ea"/>
            </a:endParaRPr>
          </a:p>
          <a:p>
            <a:pPr marL="457200" indent="-457200">
              <a:buFont typeface="Wingdings" panose="05000000000000000000" charset="0"/>
              <a:buChar char="u"/>
            </a:pPr>
            <a:r>
              <a:rPr lang="zh-CN" altLang="en-US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诸侯义务</a:t>
            </a:r>
            <a:r>
              <a:rPr lang="en-US" altLang="zh-CN" sz="21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sym typeface="+mn-ea"/>
              </a:rPr>
              <a:t>:</a:t>
            </a: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457200" indent="-457200">
              <a:buFont typeface="Wingdings" panose="05000000000000000000" charset="0"/>
              <a:buChar char="u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endParaRPr lang="zh-CN" altLang="en-US" sz="2100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181191" y="1177972"/>
            <a:ext cx="3992880" cy="42100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稳定周初的政治形势。</a:t>
            </a:r>
            <a:endParaRPr lang="zh-CN" altLang="en-US" sz="21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3707904" y="1826044"/>
            <a:ext cx="3168352" cy="41549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血缘</a:t>
            </a:r>
            <a:r>
              <a:rPr lang="zh-CN" altLang="en-US" sz="21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关系远近和功劳大小</a:t>
            </a:r>
            <a:endParaRPr lang="zh-CN" altLang="en-US" sz="21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3707903" y="2474116"/>
            <a:ext cx="1936909" cy="41402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宗亲、功臣</a:t>
            </a:r>
            <a:endParaRPr lang="zh-CN" altLang="en-US" sz="21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971771" y="3075806"/>
            <a:ext cx="3187065" cy="41402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燕、齐、晋、鲁、宋、吴</a:t>
            </a:r>
            <a:endParaRPr lang="zh-CN" altLang="en-US" sz="21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3707904" y="3632090"/>
            <a:ext cx="4968552" cy="707878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0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管理土地和</a:t>
            </a:r>
            <a:r>
              <a:rPr lang="zh-CN" altLang="en-US" sz="20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人民；有</a:t>
            </a:r>
            <a:r>
              <a:rPr lang="zh-CN" altLang="en-US" sz="20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一定的</a:t>
            </a:r>
            <a:r>
              <a:rPr lang="zh-CN" altLang="en-US" sz="20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独立性，可以在</a:t>
            </a:r>
            <a:r>
              <a:rPr lang="zh-CN" altLang="en-US" sz="20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自己的封地</a:t>
            </a:r>
            <a:r>
              <a:rPr lang="zh-CN" altLang="en-US" sz="20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内进行再</a:t>
            </a:r>
            <a:r>
              <a:rPr lang="zh-CN" altLang="en-US" sz="20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分封</a:t>
            </a:r>
            <a:endParaRPr lang="zh-CN" altLang="en-US" sz="20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3707904" y="4357286"/>
            <a:ext cx="4242034" cy="41549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进献贡赋</a:t>
            </a:r>
            <a:r>
              <a:rPr lang="zh-CN" altLang="en-US" sz="21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、其军队要服从</a:t>
            </a:r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周</a:t>
            </a:r>
            <a:r>
              <a:rPr lang="zh-CN" altLang="en-US" sz="2100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王</a:t>
            </a:r>
            <a:r>
              <a:rPr lang="zh-CN" altLang="en-US" sz="2100" dirty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调遣</a:t>
            </a:r>
            <a:endParaRPr lang="zh-CN" altLang="en-US" sz="2100" dirty="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395858" y="803497"/>
            <a:ext cx="1439838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分封制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上下箭头 44"/>
          <p:cNvSpPr/>
          <p:nvPr>
            <p:custDataLst>
              <p:tags r:id="rId1"/>
            </p:custDataLst>
          </p:nvPr>
        </p:nvSpPr>
        <p:spPr>
          <a:xfrm>
            <a:off x="401003" y="1018540"/>
            <a:ext cx="626745" cy="3764756"/>
          </a:xfrm>
          <a:prstGeom prst="upDown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0"/>
          </a:p>
        </p:txBody>
      </p:sp>
      <p:pic>
        <p:nvPicPr>
          <p:cNvPr id="36" name="Picture 1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833" y="710406"/>
            <a:ext cx="2862263" cy="298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16408" y="1563236"/>
            <a:ext cx="3103721" cy="151257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58603" tIns="29303" rIns="58603" bIns="29303" anchor="ctr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普天之下，莫非王土；</a:t>
            </a:r>
            <a:endParaRPr lang="zh-CN" altLang="en-US" sz="2100" b="1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fontAlgn="auto">
              <a:lnSpc>
                <a:spcPct val="150000"/>
              </a:lnSpc>
              <a:defRPr/>
            </a:pPr>
            <a:r>
              <a:rPr lang="zh-CN" altLang="en-US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率土之滨，莫非王臣。</a:t>
            </a:r>
            <a:endParaRPr lang="zh-CN" altLang="en-US" sz="2100" b="1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r" fontAlgn="auto">
              <a:lnSpc>
                <a:spcPct val="150000"/>
              </a:lnSpc>
              <a:defRPr/>
            </a:pPr>
            <a:r>
              <a:rPr lang="en-US" altLang="zh-CN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</a:t>
            </a:r>
            <a:r>
              <a:rPr lang="en-US" altLang="zh-CN" sz="21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——</a:t>
            </a:r>
            <a:r>
              <a:rPr lang="zh-CN" altLang="en-US" sz="21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《</a:t>
            </a:r>
            <a:r>
              <a:rPr lang="zh-CN" altLang="en-US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诗经</a:t>
            </a:r>
            <a:r>
              <a:rPr lang="en-US" altLang="zh-CN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·</a:t>
            </a:r>
            <a:r>
              <a:rPr lang="zh-CN" altLang="en-US" sz="2100" b="1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北山》</a:t>
            </a:r>
            <a:endParaRPr lang="zh-CN" altLang="en-US" sz="2100" b="1" dirty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5"/>
            </p:custDataLst>
          </p:nvPr>
        </p:nvSpPr>
        <p:spPr>
          <a:xfrm>
            <a:off x="3391378" y="2586831"/>
            <a:ext cx="715328" cy="40338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士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6"/>
            </p:custDataLst>
          </p:nvPr>
        </p:nvSpPr>
        <p:spPr>
          <a:xfrm>
            <a:off x="2603659" y="924721"/>
            <a:ext cx="955358" cy="4140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天子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2981803" y="1581666"/>
            <a:ext cx="819150" cy="41402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诸侯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8"/>
            </p:custDataLst>
          </p:nvPr>
        </p:nvSpPr>
        <p:spPr>
          <a:xfrm>
            <a:off x="3197545" y="2097723"/>
            <a:ext cx="1382078" cy="4114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卿大夫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4264819" y="2909729"/>
            <a:ext cx="849630" cy="4281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平民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0"/>
            </p:custDataLst>
          </p:nvPr>
        </p:nvSpPr>
        <p:spPr>
          <a:xfrm>
            <a:off x="3746660" y="3356451"/>
            <a:ext cx="882015" cy="42243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奴隶</a:t>
            </a:r>
            <a:endParaRPr lang="zh-CN" altLang="en-US" sz="2100" b="1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11"/>
            </p:custDataLst>
          </p:nvPr>
        </p:nvCxnSpPr>
        <p:spPr>
          <a:xfrm>
            <a:off x="501019" y="2978309"/>
            <a:ext cx="3605689" cy="0"/>
          </a:xfrm>
          <a:prstGeom prst="line">
            <a:avLst/>
          </a:prstGeom>
          <a:ln w="69850">
            <a:solidFill>
              <a:srgbClr val="C00000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>
            <p:custDataLst>
              <p:tags r:id="rId12"/>
            </p:custDataLst>
          </p:nvPr>
        </p:nvSpPr>
        <p:spPr>
          <a:xfrm>
            <a:off x="501016" y="1416689"/>
            <a:ext cx="469106" cy="1549241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pPr algn="l"/>
            <a:r>
              <a:rPr lang="zh-CN" altLang="en-US" sz="21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等线" panose="02010600030101010101" charset="-122"/>
                <a:sym typeface="+mn-ea"/>
              </a:rPr>
              <a:t>统治阶级</a:t>
            </a:r>
            <a:endParaRPr lang="zh-CN" altLang="en-US" sz="2100" b="1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等线" panose="02010600030101010101" charset="-122"/>
              <a:sym typeface="+mn-ea"/>
            </a:endParaRPr>
          </a:p>
        </p:txBody>
      </p:sp>
      <p:sp>
        <p:nvSpPr>
          <p:cNvPr id="47" name="文本框 46"/>
          <p:cNvSpPr txBox="1"/>
          <p:nvPr>
            <p:custDataLst>
              <p:tags r:id="rId13"/>
            </p:custDataLst>
          </p:nvPr>
        </p:nvSpPr>
        <p:spPr>
          <a:xfrm>
            <a:off x="501015" y="2990216"/>
            <a:ext cx="483394" cy="145351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等线" panose="02010600030101010101" charset="-122"/>
                <a:sym typeface="+mn-ea"/>
              </a:rPr>
              <a:t>被统治阶级</a:t>
            </a:r>
            <a:endParaRPr lang="zh-CN" altLang="en-US" sz="2100" b="1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等线" panose="02010600030101010101" charset="-122"/>
              <a:sym typeface="+mn-ea"/>
            </a:endParaRPr>
          </a:p>
        </p:txBody>
      </p:sp>
      <p:sp>
        <p:nvSpPr>
          <p:cNvPr id="48" name="圆角矩形标注 47"/>
          <p:cNvSpPr/>
          <p:nvPr>
            <p:custDataLst>
              <p:tags r:id="rId14"/>
            </p:custDataLst>
          </p:nvPr>
        </p:nvSpPr>
        <p:spPr>
          <a:xfrm>
            <a:off x="6153630" y="3099754"/>
            <a:ext cx="1586389" cy="399098"/>
          </a:xfrm>
          <a:prstGeom prst="wedgeRoundRectCallout">
            <a:avLst>
              <a:gd name="adj1" fmla="val 21239"/>
              <a:gd name="adj2" fmla="val -95346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32" tIns="45716" rIns="91432" bIns="45716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天下共主</a:t>
            </a:r>
            <a:endParaRPr lang="zh-CN" altLang="en-US" sz="21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9" name="圆角矩形标注 48"/>
          <p:cNvSpPr/>
          <p:nvPr>
            <p:custDataLst>
              <p:tags r:id="rId15"/>
            </p:custDataLst>
          </p:nvPr>
        </p:nvSpPr>
        <p:spPr>
          <a:xfrm>
            <a:off x="1027430" y="4334514"/>
            <a:ext cx="3423920" cy="448945"/>
          </a:xfrm>
          <a:prstGeom prst="wedgeRoundRectCallout">
            <a:avLst>
              <a:gd name="adj1" fmla="val 15391"/>
              <a:gd name="adj2" fmla="val -77724"/>
              <a:gd name="adj3" fmla="val 1666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确立了严格的等级结构和统治秩序</a:t>
            </a:r>
            <a:endParaRPr lang="zh-CN" altLang="en-US" sz="16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1083945" y="3698403"/>
            <a:ext cx="3390900" cy="575945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以血缘关系为主，层层分封</a:t>
            </a:r>
            <a:endParaRPr lang="zh-CN" altLang="en-US" sz="21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grpSp>
        <p:nvGrpSpPr>
          <p:cNvPr id="27" name="组合 26"/>
          <p:cNvGrpSpPr/>
          <p:nvPr>
            <p:custDataLst>
              <p:tags r:id="rId17"/>
            </p:custDataLst>
          </p:nvPr>
        </p:nvGrpSpPr>
        <p:grpSpPr>
          <a:xfrm>
            <a:off x="5918676" y="653713"/>
            <a:ext cx="2865120" cy="1053941"/>
            <a:chOff x="12534" y="1185"/>
            <a:chExt cx="6016" cy="2213"/>
          </a:xfrm>
        </p:grpSpPr>
        <p:pic>
          <p:nvPicPr>
            <p:cNvPr id="25" name="图片 24" descr="108782033&amp;pky92108782033&amp;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16510" y="1185"/>
              <a:ext cx="2040" cy="2212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>
              <p:custDataLst>
                <p:tags r:id="rId20"/>
              </p:custDataLst>
            </p:nvPr>
          </p:nvSpPr>
          <p:spPr>
            <a:xfrm>
              <a:off x="12534" y="1371"/>
              <a:ext cx="3976" cy="2027"/>
            </a:xfrm>
            <a:prstGeom prst="wedgeRoundRectCallout">
              <a:avLst>
                <a:gd name="adj1" fmla="val 74823"/>
                <a:gd name="adj2" fmla="val -24148"/>
                <a:gd name="adj3" fmla="val 16667"/>
              </a:avLst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等线" panose="02010600030101010101" charset="-122"/>
                </a:rPr>
                <a:t>分封制的</a:t>
              </a:r>
              <a:r>
                <a:rPr lang="zh-CN" altLang="en-US" sz="21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等线" panose="02010600030101010101" charset="-122"/>
                </a:rPr>
                <a:t>实施有</a:t>
              </a:r>
              <a:r>
                <a: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等线" panose="02010600030101010101" charset="-122"/>
                </a:rPr>
                <a:t>何作用？</a:t>
              </a:r>
              <a:endPara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1"/>
            </p:custDataLst>
          </p:nvPr>
        </p:nvSpPr>
        <p:spPr>
          <a:xfrm>
            <a:off x="383361" y="3075806"/>
            <a:ext cx="8275955" cy="737235"/>
          </a:xfrm>
          <a:prstGeom prst="rect">
            <a:avLst/>
          </a:prstGeom>
          <a:solidFill>
            <a:srgbClr val="FFFF00"/>
          </a:solidFill>
        </p:spPr>
        <p:txBody>
          <a:bodyPr wrap="square" lIns="91432" tIns="45716" rIns="91432" bIns="45716" rtlCol="0" anchor="t">
            <a:spAutoFit/>
          </a:bodyPr>
          <a:lstStyle/>
          <a:p>
            <a:pPr algn="l"/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Arial" panose="020B0604020202020204"/>
              </a:rPr>
              <a:t>消极作用：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Arial" panose="020B0604020202020204"/>
              </a:rPr>
              <a:t>地方诸侯具有较大独立性，威胁中央，为后来的诸侯争霸埋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Arial" panose="020B0604020202020204"/>
              </a:rPr>
              <a:t>下了隐患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Arial" panose="020B0604020202020204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等线" panose="02010600030101010101" charset="-122"/>
              <a:sym typeface="Arial" panose="020B0604020202020204"/>
            </a:endParaRPr>
          </a:p>
        </p:txBody>
      </p:sp>
      <p:sp>
        <p:nvSpPr>
          <p:cNvPr id="17" name="Text Box 10"/>
          <p:cNvSpPr txBox="1"/>
          <p:nvPr>
            <p:custDataLst>
              <p:tags r:id="rId22"/>
            </p:custDataLst>
          </p:nvPr>
        </p:nvSpPr>
        <p:spPr>
          <a:xfrm>
            <a:off x="383361" y="2097723"/>
            <a:ext cx="7062470" cy="392413"/>
          </a:xfrm>
          <a:prstGeom prst="rect">
            <a:avLst/>
          </a:prstGeom>
          <a:solidFill>
            <a:srgbClr val="FFFF00"/>
          </a:solidFill>
        </p:spPr>
        <p:txBody>
          <a:bodyPr wrap="square" lIns="68574" tIns="34289" rIns="68574" bIns="34289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积极作用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巩固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了周王朝对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地方的控制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，扩大了统治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等线" panose="02010600030101010101" charset="-122"/>
                <a:sym typeface="+mn-ea"/>
              </a:rPr>
              <a:t>范围。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等线" panose="02010600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60291" y="3436780"/>
            <a:ext cx="3888174" cy="923322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</a:t>
            </a:r>
            <a:r>
              <a:rPr lang="zh-CN" altLang="en-US" dirty="0" smtClean="0">
                <a:latin typeface="江西拙楷" panose="02010600040101010101" charset="-122"/>
                <a:ea typeface="江西拙楷" panose="02010600040101010101" charset="-122"/>
                <a:cs typeface="楷体" panose="02010609060101010101" pitchFamily="49" charset="-122"/>
              </a:rPr>
              <a:t>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王之时，周室衰微，诸侯强并弱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政由方伯。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en-US" altLang="zh-CN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史记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·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周本纪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4088" y="4358641"/>
            <a:ext cx="2917423" cy="415490"/>
          </a:xfrm>
          <a:prstGeom prst="rect">
            <a:avLst/>
          </a:prstGeom>
          <a:noFill/>
        </p:spPr>
        <p:txBody>
          <a:bodyPr wrap="square" lIns="91432" tIns="45716" rIns="91432" bIns="45716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江西拙楷" panose="02010600040101010101" charset="-122"/>
                <a:ea typeface="江西拙楷" panose="02010600040101010101" charset="-122"/>
                <a:sym typeface="+mn-ea"/>
              </a:rPr>
              <a:t>这一制度能</a:t>
            </a:r>
            <a:r>
              <a:rPr lang="zh-CN" altLang="en-US" sz="2100" b="1" dirty="0" smtClean="0">
                <a:solidFill>
                  <a:srgbClr val="FF0000"/>
                </a:solidFill>
                <a:latin typeface="江西拙楷" panose="02010600040101010101" charset="-122"/>
                <a:ea typeface="江西拙楷" panose="02010600040101010101" charset="-122"/>
                <a:sym typeface="+mn-ea"/>
              </a:rPr>
              <a:t>长久存在吗</a:t>
            </a:r>
            <a:r>
              <a:rPr lang="zh-CN" altLang="en-US" sz="2100" b="1" dirty="0">
                <a:solidFill>
                  <a:srgbClr val="FF0000"/>
                </a:solidFill>
                <a:latin typeface="江西拙楷" panose="02010600040101010101" charset="-122"/>
                <a:ea typeface="江西拙楷" panose="02010600040101010101" charset="-122"/>
                <a:sym typeface="+mn-ea"/>
              </a:rPr>
              <a:t>？</a:t>
            </a:r>
            <a:endParaRPr lang="zh-CN" altLang="en-US" sz="2100" b="1" dirty="0">
              <a:solidFill>
                <a:srgbClr val="FF0000"/>
              </a:solidFill>
              <a:latin typeface="江西拙楷" panose="02010600040101010101" charset="-122"/>
              <a:ea typeface="江西拙楷" panose="02010600040101010101" charset="-122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23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24" grpId="0" bldLvl="0" animBg="1"/>
      <p:bldP spid="30" grpId="0" bldLvl="0" animBg="1"/>
      <p:bldP spid="31" grpId="0" bldLvl="0" animBg="1"/>
      <p:bldP spid="33" grpId="0" bldLvl="0" animBg="1"/>
      <p:bldP spid="34" grpId="0" bldLvl="0" animBg="1"/>
      <p:bldP spid="41" grpId="0" bldLvl="0" animBg="1"/>
      <p:bldP spid="42" grpId="0" bldLvl="0" animBg="1"/>
      <p:bldP spid="46" grpId="0"/>
      <p:bldP spid="47" grpId="0"/>
      <p:bldP spid="48" grpId="0" bldLvl="0" animBg="1"/>
      <p:bldP spid="49" grpId="0" bldLvl="0" animBg="1"/>
      <p:bldP spid="3" grpId="0"/>
      <p:bldP spid="4" grpId="0" bldLvl="0" animBg="1"/>
      <p:bldP spid="17" grpId="0" bldLvl="0" animBg="1"/>
      <p:bldP spid="2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>
            <p:custDataLst>
              <p:tags r:id="rId1"/>
            </p:custDataLst>
          </p:nvPr>
        </p:nvSpPr>
        <p:spPr>
          <a:xfrm>
            <a:off x="3608074" y="2987416"/>
            <a:ext cx="1201579" cy="369324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西周灭亡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>
            <p:custDataLst>
              <p:tags r:id="rId2"/>
            </p:custDataLst>
          </p:nvPr>
        </p:nvGrpSpPr>
        <p:grpSpPr>
          <a:xfrm>
            <a:off x="3249456" y="1388642"/>
            <a:ext cx="2239804" cy="1471136"/>
            <a:chOff x="5487987" y="2642168"/>
            <a:chExt cx="2232917" cy="1961441"/>
          </a:xfrm>
        </p:grpSpPr>
        <p:cxnSp>
          <p:nvCxnSpPr>
            <p:cNvPr id="30" name="直接连接符 29"/>
            <p:cNvCxnSpPr/>
            <p:nvPr>
              <p:custDataLst>
                <p:tags r:id="rId3"/>
              </p:custDataLst>
            </p:nvPr>
          </p:nvCxnSpPr>
          <p:spPr>
            <a:xfrm flipH="1">
              <a:off x="6473868" y="3868033"/>
              <a:ext cx="1806" cy="73557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圆角矩形 30"/>
            <p:cNvSpPr/>
            <p:nvPr>
              <p:custDataLst>
                <p:tags r:id="rId4"/>
              </p:custDataLst>
            </p:nvPr>
          </p:nvSpPr>
          <p:spPr>
            <a:xfrm>
              <a:off x="5487987" y="2642168"/>
              <a:ext cx="2232917" cy="1232932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公元前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771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周幽王</a:t>
              </a: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时，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朝政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腐败，西周被犬戎所灭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41" name="直接箭头连接符 40"/>
          <p:cNvCxnSpPr/>
          <p:nvPr>
            <p:custDataLst>
              <p:tags r:id="rId5"/>
            </p:custDataLst>
          </p:nvPr>
        </p:nvCxnSpPr>
        <p:spPr>
          <a:xfrm>
            <a:off x="646951" y="2857663"/>
            <a:ext cx="8054816" cy="56674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>
            <p:custDataLst>
              <p:tags r:id="rId6"/>
            </p:custDataLst>
          </p:nvPr>
        </p:nvSpPr>
        <p:spPr>
          <a:xfrm flipH="1">
            <a:off x="4079083" y="2845013"/>
            <a:ext cx="67628" cy="571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0"/>
          </a:p>
        </p:txBody>
      </p:sp>
      <p:grpSp>
        <p:nvGrpSpPr>
          <p:cNvPr id="45" name="组合 44"/>
          <p:cNvGrpSpPr/>
          <p:nvPr>
            <p:custDataLst>
              <p:tags r:id="rId7"/>
            </p:custDataLst>
          </p:nvPr>
        </p:nvGrpSpPr>
        <p:grpSpPr>
          <a:xfrm>
            <a:off x="657701" y="1369114"/>
            <a:ext cx="1788795" cy="1493044"/>
            <a:chOff x="1611078" y="2197923"/>
            <a:chExt cx="1905688" cy="1990783"/>
          </a:xfrm>
        </p:grpSpPr>
        <p:sp>
          <p:nvSpPr>
            <p:cNvPr id="46" name="圆角矩形 45"/>
            <p:cNvSpPr/>
            <p:nvPr>
              <p:custDataLst>
                <p:tags r:id="rId8"/>
              </p:custDataLst>
            </p:nvPr>
          </p:nvSpPr>
          <p:spPr>
            <a:xfrm>
              <a:off x="1611078" y="2197923"/>
              <a:ext cx="1905688" cy="1610476"/>
            </a:xfrm>
            <a:prstGeom prst="roundRect">
              <a:avLst>
                <a:gd name="adj" fmla="val 8105"/>
              </a:avLst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公元前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841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r>
                <a:rPr lang="zh-CN" altLang="en-US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周厉王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与民争利，引起“国人暴动”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7" name="直接连接符 46"/>
            <p:cNvCxnSpPr>
              <a:stCxn id="46" idx="2"/>
            </p:cNvCxnSpPr>
            <p:nvPr>
              <p:custDataLst>
                <p:tags r:id="rId9"/>
              </p:custDataLst>
            </p:nvPr>
          </p:nvCxnSpPr>
          <p:spPr>
            <a:xfrm>
              <a:off x="2563922" y="3808399"/>
              <a:ext cx="8349" cy="380307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>
            <p:custDataLst>
              <p:tags r:id="rId10"/>
            </p:custDataLst>
          </p:nvPr>
        </p:nvSpPr>
        <p:spPr>
          <a:xfrm>
            <a:off x="921548" y="2981224"/>
            <a:ext cx="1346196" cy="369324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“国人暴动”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>
            <p:custDataLst>
              <p:tags r:id="rId11"/>
            </p:custDataLst>
          </p:nvPr>
        </p:nvSpPr>
        <p:spPr>
          <a:xfrm>
            <a:off x="6753705" y="2895497"/>
            <a:ext cx="1201579" cy="369324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东周建立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>
            <p:custDataLst>
              <p:tags r:id="rId12"/>
            </p:custDataLst>
          </p:nvPr>
        </p:nvGrpSpPr>
        <p:grpSpPr>
          <a:xfrm>
            <a:off x="6336510" y="1424360"/>
            <a:ext cx="1894999" cy="1440656"/>
            <a:chOff x="9904848" y="2943175"/>
            <a:chExt cx="2232917" cy="1920985"/>
          </a:xfrm>
        </p:grpSpPr>
        <p:cxnSp>
          <p:nvCxnSpPr>
            <p:cNvPr id="51" name="直接连接符 50"/>
            <p:cNvCxnSpPr/>
            <p:nvPr>
              <p:custDataLst>
                <p:tags r:id="rId13"/>
              </p:custDataLst>
            </p:nvPr>
          </p:nvCxnSpPr>
          <p:spPr>
            <a:xfrm flipH="1">
              <a:off x="11021306" y="4185245"/>
              <a:ext cx="4208" cy="678915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圆角矩形 51"/>
            <p:cNvSpPr/>
            <p:nvPr>
              <p:custDataLst>
                <p:tags r:id="rId14"/>
              </p:custDataLst>
            </p:nvPr>
          </p:nvSpPr>
          <p:spPr>
            <a:xfrm>
              <a:off x="9904848" y="2943175"/>
              <a:ext cx="2232917" cy="1232932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公元前</a:t>
              </a: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770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年，</a:t>
              </a:r>
              <a:endPara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周平王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东迁洛邑，史称东周。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15"/>
            </p:custDataLst>
          </p:nvPr>
        </p:nvGrpSpPr>
        <p:grpSpPr>
          <a:xfrm>
            <a:off x="5316379" y="1382456"/>
            <a:ext cx="1127829" cy="1331841"/>
            <a:chOff x="826607" y="2621782"/>
            <a:chExt cx="1499852" cy="1775881"/>
          </a:xfrm>
        </p:grpSpPr>
        <p:pic>
          <p:nvPicPr>
            <p:cNvPr id="54" name="图片 53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826607" y="2621782"/>
              <a:ext cx="1292516" cy="1288802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>
              <p:custDataLst>
                <p:tags r:id="rId18"/>
              </p:custDataLst>
            </p:nvPr>
          </p:nvSpPr>
          <p:spPr>
            <a:xfrm>
              <a:off x="886299" y="3843637"/>
              <a:ext cx="1440160" cy="554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周幽王</a:t>
              </a:r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>
            <p:custDataLst>
              <p:tags r:id="rId19"/>
            </p:custDataLst>
          </p:nvPr>
        </p:nvGrpSpPr>
        <p:grpSpPr>
          <a:xfrm>
            <a:off x="750098" y="3348410"/>
            <a:ext cx="1738313" cy="1455588"/>
            <a:chOff x="2731153" y="1566340"/>
            <a:chExt cx="2048655" cy="1940580"/>
          </a:xfrm>
        </p:grpSpPr>
        <p:sp>
          <p:nvSpPr>
            <p:cNvPr id="57" name="矩形 56"/>
            <p:cNvSpPr/>
            <p:nvPr>
              <p:custDataLst>
                <p:tags r:id="rId20"/>
              </p:custDataLst>
            </p:nvPr>
          </p:nvSpPr>
          <p:spPr>
            <a:xfrm>
              <a:off x="2731153" y="2768334"/>
              <a:ext cx="1851789" cy="738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</a:rPr>
                <a:t> </a:t>
              </a:r>
              <a:r>
                <a:rPr lang="zh-CN" altLang="zh-CN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</a:rPr>
                <a:t>国人莫敢言，</a:t>
              </a:r>
              <a:endParaRPr lang="en-US" altLang="zh-CN" sz="15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charset="0"/>
              </a:endParaRPr>
            </a:p>
            <a:p>
              <a:r>
                <a:rPr lang="en-US" altLang="zh-CN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</a:rPr>
                <a:t>     </a:t>
              </a:r>
              <a:r>
                <a:rPr lang="zh-CN" altLang="zh-CN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</a:rPr>
                <a:t>道路以目</a:t>
              </a:r>
              <a:endPara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58" name="Picture 2" descr="https://timgsa.baidu.com/timg?image&amp;quality=80&amp;size=b9999_10000&amp;sec=1597383460012&amp;di=54996e34e1dbd6870a0e36c731b3ef4c&amp;imgtype=0&amp;src=http%3A%2F%2Fdingyue.ws.126.net%2FQwaB%3D0Nws0lzufrYPaIj8qRsjlX03HW4grjNWfPB3p4TC1543650009169.jpg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63692" y="1566340"/>
              <a:ext cx="2016116" cy="12903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2" name="组合 61"/>
          <p:cNvGrpSpPr/>
          <p:nvPr>
            <p:custDataLst>
              <p:tags r:id="rId23"/>
            </p:custDataLst>
          </p:nvPr>
        </p:nvGrpSpPr>
        <p:grpSpPr>
          <a:xfrm>
            <a:off x="2358866" y="1347614"/>
            <a:ext cx="988998" cy="1332771"/>
            <a:chOff x="1574814" y="3714071"/>
            <a:chExt cx="1414329" cy="2555302"/>
          </a:xfrm>
        </p:grpSpPr>
        <p:pic>
          <p:nvPicPr>
            <p:cNvPr id="63" name="图片 62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629950" y="3714071"/>
              <a:ext cx="1327102" cy="1900798"/>
            </a:xfrm>
            <a:prstGeom prst="rect">
              <a:avLst/>
            </a:prstGeom>
          </p:spPr>
        </p:pic>
        <p:sp>
          <p:nvSpPr>
            <p:cNvPr id="64" name="矩形 63"/>
            <p:cNvSpPr/>
            <p:nvPr>
              <p:custDataLst>
                <p:tags r:id="rId26"/>
              </p:custDataLst>
            </p:nvPr>
          </p:nvSpPr>
          <p:spPr>
            <a:xfrm>
              <a:off x="1574814" y="5472745"/>
              <a:ext cx="1414329" cy="796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楷体" panose="02010609060101010101" pitchFamily="49" charset="-122"/>
                  <a:sym typeface="+mn-ea"/>
                </a:rPr>
                <a:t>周厉王</a:t>
              </a:r>
              <a:endParaRPr lang="zh-CN" altLang="en-US" sz="21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>
            <p:custDataLst>
              <p:tags r:id="rId27"/>
            </p:custDataLst>
          </p:nvPr>
        </p:nvGrpSpPr>
        <p:grpSpPr>
          <a:xfrm>
            <a:off x="3405190" y="3479376"/>
            <a:ext cx="2174558" cy="1256591"/>
            <a:chOff x="4842402" y="3237456"/>
            <a:chExt cx="2562127" cy="1675584"/>
          </a:xfrm>
        </p:grpSpPr>
        <p:pic>
          <p:nvPicPr>
            <p:cNvPr id="66" name="图片 65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9"/>
            <a:stretch>
              <a:fillRect/>
            </a:stretch>
          </p:blipFill>
          <p:spPr>
            <a:xfrm>
              <a:off x="4842402" y="3237456"/>
              <a:ext cx="1745879" cy="130363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7" name="文本框 66"/>
            <p:cNvSpPr txBox="1"/>
            <p:nvPr>
              <p:custDataLst>
                <p:tags r:id="rId30"/>
              </p:custDataLst>
            </p:nvPr>
          </p:nvSpPr>
          <p:spPr>
            <a:xfrm>
              <a:off x="4995885" y="4482120"/>
              <a:ext cx="2408644" cy="430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</a:rPr>
                <a:t>烽火戏诸侯</a:t>
              </a:r>
              <a:endPara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71" name="组合 70"/>
          <p:cNvGrpSpPr/>
          <p:nvPr>
            <p:custDataLst>
              <p:tags r:id="rId31"/>
            </p:custDataLst>
          </p:nvPr>
        </p:nvGrpSpPr>
        <p:grpSpPr>
          <a:xfrm>
            <a:off x="5668328" y="3241728"/>
            <a:ext cx="2828925" cy="1488168"/>
            <a:chOff x="6667081" y="3751369"/>
            <a:chExt cx="3332828" cy="1984379"/>
          </a:xfrm>
        </p:grpSpPr>
        <p:sp>
          <p:nvSpPr>
            <p:cNvPr id="72" name="文本框 71"/>
            <p:cNvSpPr txBox="1"/>
            <p:nvPr>
              <p:custDataLst>
                <p:tags r:id="rId32"/>
              </p:custDataLst>
            </p:nvPr>
          </p:nvSpPr>
          <p:spPr>
            <a:xfrm>
              <a:off x="6667081" y="5243267"/>
              <a:ext cx="3332828" cy="492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Times New Roman" panose="02020603050405020304" charset="0"/>
                  <a:sym typeface="+mn-ea"/>
                </a:rPr>
                <a:t>平王东迁</a:t>
              </a:r>
              <a:endPara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charset="0"/>
                <a:sym typeface="+mn-ea"/>
              </a:endParaRPr>
            </a:p>
          </p:txBody>
        </p:sp>
        <p:pic>
          <p:nvPicPr>
            <p:cNvPr id="73" name="Picture 6" descr="https://timgsa.baidu.com/timg?image&amp;quality=80&amp;size=b9999_10000&amp;sec=1597384369272&amp;di=9f6ed04e7c84a8b13f633d9142ce7c44&amp;imgtype=0&amp;src=http%3A%2F%2Fp9.itc.cn%2Fimages01%2F20200721%2Fcdc1b997a8c749168524327a489675d3.png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84455" y="3751369"/>
              <a:ext cx="2415383" cy="162168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9" name="椭圆 58"/>
          <p:cNvSpPr/>
          <p:nvPr>
            <p:custDataLst>
              <p:tags r:id="rId35"/>
            </p:custDataLst>
          </p:nvPr>
        </p:nvSpPr>
        <p:spPr>
          <a:xfrm flipH="1">
            <a:off x="7143751" y="2830726"/>
            <a:ext cx="67628" cy="571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0"/>
          </a:p>
        </p:txBody>
      </p:sp>
      <p:sp>
        <p:nvSpPr>
          <p:cNvPr id="42" name="椭圆 41"/>
          <p:cNvSpPr/>
          <p:nvPr>
            <p:custDataLst>
              <p:tags r:id="rId36"/>
            </p:custDataLst>
          </p:nvPr>
        </p:nvSpPr>
        <p:spPr>
          <a:xfrm>
            <a:off x="1425417" y="2800722"/>
            <a:ext cx="60484" cy="571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0"/>
          </a:p>
        </p:txBody>
      </p:sp>
      <p:sp>
        <p:nvSpPr>
          <p:cNvPr id="34" name="文本框 1"/>
          <p:cNvSpPr txBox="1"/>
          <p:nvPr>
            <p:custDataLst>
              <p:tags r:id="rId37"/>
            </p:custDataLst>
          </p:nvPr>
        </p:nvSpPr>
        <p:spPr>
          <a:xfrm>
            <a:off x="467544" y="771550"/>
            <a:ext cx="2232248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西周的衰亡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5" name="矩形 34"/>
          <p:cNvSpPr/>
          <p:nvPr>
            <p:custDataLst>
              <p:tags r:id="rId38"/>
            </p:custDataLst>
          </p:nvPr>
        </p:nvSpPr>
        <p:spPr>
          <a:xfrm>
            <a:off x="3422660" y="57765"/>
            <a:ext cx="2401558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西周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的兴衰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8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771550"/>
            <a:ext cx="4822984" cy="396573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4" y="740970"/>
            <a:ext cx="2357300" cy="3198932"/>
          </a:xfrm>
          <a:prstGeom prst="rect">
            <a:avLst/>
          </a:prstGeom>
        </p:spPr>
      </p:pic>
      <p:grpSp>
        <p:nvGrpSpPr>
          <p:cNvPr id="28" name="组合 27"/>
          <p:cNvGrpSpPr/>
          <p:nvPr>
            <p:custDataLst>
              <p:tags r:id="rId4"/>
            </p:custDataLst>
          </p:nvPr>
        </p:nvGrpSpPr>
        <p:grpSpPr>
          <a:xfrm>
            <a:off x="3929096" y="936093"/>
            <a:ext cx="1708000" cy="1796346"/>
            <a:chOff x="987" y="2178"/>
            <a:chExt cx="5134" cy="7460"/>
          </a:xfrm>
        </p:grpSpPr>
        <p:pic>
          <p:nvPicPr>
            <p:cNvPr id="29" name="图片 8193" descr="夏桀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1724" y="2178"/>
              <a:ext cx="3659" cy="6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sp>
          <p:nvSpPr>
            <p:cNvPr id="30" name="文本框 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87" y="8296"/>
              <a:ext cx="5134" cy="13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600" b="1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Þ"/>
                <a:defRPr sz="28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"/>
                <a:defRPr sz="24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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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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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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0000"/>
                <a:buFont typeface="Wingdings 2" panose="05020102010507070707" pitchFamily="18" charset="2"/>
                <a:buChar char=""/>
                <a:defRPr sz="2000">
                  <a:solidFill>
                    <a:schemeClr val="tx1"/>
                  </a:solidFill>
                  <a:latin typeface="Franklin Gothic Book" panose="020B0503020102020204" pitchFamily="34" charset="0"/>
                  <a:ea typeface="黑体" panose="02010609060101010101" pitchFamily="49" charset="-122"/>
                </a:defRPr>
              </a:lvl9pPr>
            </a:lstStyle>
            <a:p>
              <a:r>
                <a:rPr lang="zh-CN" altLang="en-US" sz="1500" b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夏桀把人当马骑</a:t>
              </a:r>
              <a:endParaRPr lang="zh-CN" altLang="en-US" sz="1500" b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07230" y="2438986"/>
            <a:ext cx="1780223" cy="321945"/>
          </a:xfrm>
          <a:prstGeom prst="rect">
            <a:avLst/>
          </a:prstGeom>
          <a:noFill/>
          <a:ln>
            <a:noFill/>
          </a:ln>
        </p:spPr>
        <p:txBody>
          <a:bodyPr wrap="square" lIns="91432" tIns="45716" rIns="91432" bIns="45716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商纣王炮烙之刑</a:t>
            </a:r>
            <a:endParaRPr lang="zh-CN" altLang="en-US" sz="15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64345" y="4026568"/>
            <a:ext cx="1674920" cy="55308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2" tIns="45716" rIns="91432" bIns="45716">
            <a:spAutoFit/>
          </a:bodyPr>
          <a:lstStyle/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周幽王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烽火戏诸侯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99792" y="35901"/>
            <a:ext cx="4739241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91432" tIns="45716" rIns="91432" bIns="45716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indent="457200" eaLnBrk="0" hangingPunct="0">
              <a:spcBef>
                <a:spcPct val="0"/>
              </a:spcBef>
              <a:buClrTx/>
              <a:buSzTx/>
              <a:buNone/>
            </a:pPr>
            <a:r>
              <a:rPr lang="zh-CN" altLang="en-US" sz="1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从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下列图片中，我们可以总结出夏、商、周兴衰的共同原因有哪些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？这给我们带来了什么启示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</a:rPr>
              <a:t>？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71217" y="900288"/>
            <a:ext cx="905192" cy="912371"/>
          </a:xfrm>
          <a:prstGeom prst="ellipse">
            <a:avLst/>
          </a:prstGeom>
        </p:spPr>
      </p:pic>
      <p:sp>
        <p:nvSpPr>
          <p:cNvPr id="40" name="文本框 39"/>
          <p:cNvSpPr txBox="1"/>
          <p:nvPr>
            <p:custDataLst>
              <p:tags r:id="rId13"/>
            </p:custDataLst>
          </p:nvPr>
        </p:nvSpPr>
        <p:spPr>
          <a:xfrm>
            <a:off x="1056088" y="1836566"/>
            <a:ext cx="1840230" cy="32194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10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</a:t>
            </a:r>
            <a:r>
              <a: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商汤灭夏</a:t>
            </a:r>
            <a:endParaRPr lang="zh-CN" altLang="en-US" sz="150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515193" y="2414362"/>
            <a:ext cx="1212797" cy="1069331"/>
          </a:xfrm>
          <a:prstGeom prst="ellipse">
            <a:avLst/>
          </a:prstGeom>
        </p:spPr>
      </p:pic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1072883" y="3507854"/>
            <a:ext cx="1840230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100">
                <a:solidFill>
                  <a:schemeClr val="tx1">
                    <a:lumMod val="75000"/>
                    <a:lumOff val="25000"/>
                  </a:schemeClr>
                </a:solidFill>
              </a:rPr>
              <a:t>         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武王伐纣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7"/>
            </p:custDataLst>
          </p:nvPr>
        </p:nvSpPr>
        <p:spPr>
          <a:xfrm>
            <a:off x="912595" y="3880676"/>
            <a:ext cx="1859205" cy="923322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2" tIns="45716" rIns="91432" bIns="45716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兴：统治者勤于政事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重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宋体" panose="02010600030101010101" pitchFamily="2" charset="-122"/>
              </a:rPr>
              <a:t>贤才，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关心人民。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44" name="文本框 43"/>
          <p:cNvSpPr txBox="1"/>
          <p:nvPr>
            <p:custDataLst>
              <p:tags r:id="rId18"/>
            </p:custDataLst>
          </p:nvPr>
        </p:nvSpPr>
        <p:spPr>
          <a:xfrm>
            <a:off x="652276" y="2103699"/>
            <a:ext cx="507815" cy="1150307"/>
          </a:xfrm>
          <a:prstGeom prst="rect">
            <a:avLst/>
          </a:prstGeom>
          <a:solidFill>
            <a:schemeClr val="bg2"/>
          </a:solidFill>
        </p:spPr>
        <p:txBody>
          <a:bodyPr vert="eaVert" wrap="none" lIns="91432" tIns="45716" rIns="91432" bIns="45716" rtlCol="0">
            <a:spAutoFit/>
          </a:bodyPr>
          <a:lstStyle/>
          <a:p>
            <a:r>
              <a:rPr lang="zh-CN" altLang="en-US" sz="21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开国君主</a:t>
            </a:r>
            <a:endParaRPr lang="zh-CN" altLang="en-US" sz="21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9"/>
            </p:custDataLst>
          </p:nvPr>
        </p:nvSpPr>
        <p:spPr>
          <a:xfrm>
            <a:off x="3346056" y="1992541"/>
            <a:ext cx="507815" cy="1204436"/>
          </a:xfrm>
          <a:prstGeom prst="rect">
            <a:avLst/>
          </a:prstGeom>
          <a:solidFill>
            <a:schemeClr val="bg2"/>
          </a:solidFill>
        </p:spPr>
        <p:txBody>
          <a:bodyPr vert="eaVert" wrap="square" lIns="91432" tIns="45716" rIns="91432" bIns="45716" rtlCol="0">
            <a:spAutoFit/>
          </a:bodyPr>
          <a:lstStyle/>
          <a:p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亡国君主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20"/>
            </p:custDataLst>
          </p:nvPr>
        </p:nvSpPr>
        <p:spPr>
          <a:xfrm>
            <a:off x="7688641" y="3507854"/>
            <a:ext cx="1171074" cy="1200321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2" tIns="45716" rIns="91432" bIns="45716" rtlCol="0" anchor="t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衰：统治者昏庸残暴，伤害人民。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pic>
        <p:nvPicPr>
          <p:cNvPr id="65" name="图片 6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176665" y="943967"/>
            <a:ext cx="1511976" cy="1481299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6154157" y="2753054"/>
            <a:ext cx="1485490" cy="127351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142459" y="2709500"/>
            <a:ext cx="1628676" cy="1252626"/>
          </a:xfrm>
          <a:prstGeom prst="rect">
            <a:avLst/>
          </a:prstGeom>
        </p:spPr>
      </p:pic>
      <p:sp>
        <p:nvSpPr>
          <p:cNvPr id="69" name="文本框 1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4096215" y="3891033"/>
            <a:ext cx="1674920" cy="7835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32" tIns="45716" rIns="91432" bIns="45716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周厉王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国人莫敢言，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道路以目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>
            <p:custDataLst>
              <p:tags r:id="rId28"/>
            </p:custDataLst>
          </p:nvPr>
        </p:nvSpPr>
        <p:spPr>
          <a:xfrm>
            <a:off x="555814" y="1668718"/>
            <a:ext cx="7832610" cy="2252186"/>
          </a:xfrm>
          <a:prstGeom prst="rect">
            <a:avLst/>
          </a:prstGeom>
          <a:solidFill>
            <a:schemeClr val="bg2">
              <a:lumMod val="85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rtl="0" fontAlgn="auto">
              <a:defRPr/>
            </a:pPr>
            <a:r>
              <a:rPr lang="zh-CN" altLang="en-US" sz="4500" b="1">
                <a:solidFill>
                  <a:srgbClr val="FF0000"/>
                </a:solidFill>
                <a:latin typeface="微软雅黑" panose="020B0503020204020204" charset="-122"/>
                <a:ea typeface="等线" panose="02010600030101010101" charset="-122"/>
                <a:cs typeface="Arial" panose="020B0604020202020204"/>
                <a:sym typeface="+mn-ea"/>
              </a:rPr>
              <a:t>明君兴国，暴君亡国。</a:t>
            </a:r>
            <a:endParaRPr lang="zh-CN" altLang="en-US" sz="4500" b="1">
              <a:solidFill>
                <a:srgbClr val="FF0000"/>
              </a:solidFill>
              <a:latin typeface="微软雅黑" panose="020B0503020204020204" charset="-122"/>
              <a:ea typeface="等线" panose="02010600030101010101" charset="-122"/>
              <a:cs typeface="Arial" panose="020B0604020202020204"/>
              <a:sym typeface="+mn-ea"/>
            </a:endParaRPr>
          </a:p>
          <a:p>
            <a:pPr algn="ctr" rtl="0" fontAlgn="auto">
              <a:defRPr/>
            </a:pPr>
            <a:r>
              <a:rPr lang="zh-CN" altLang="en-US" sz="4500" b="1">
                <a:solidFill>
                  <a:srgbClr val="FF0000"/>
                </a:solidFill>
                <a:latin typeface="微软雅黑" panose="020B0503020204020204" charset="-122"/>
                <a:ea typeface="等线" panose="02010600030101010101" charset="-122"/>
                <a:cs typeface="Arial" panose="020B0604020202020204"/>
                <a:sym typeface="+mn-ea"/>
              </a:rPr>
              <a:t>得民心者得天下，</a:t>
            </a:r>
            <a:endParaRPr lang="zh-CN" altLang="en-US" sz="4500" b="1">
              <a:solidFill>
                <a:srgbClr val="FF0000"/>
              </a:solidFill>
              <a:latin typeface="微软雅黑" panose="020B0503020204020204" charset="-122"/>
              <a:ea typeface="等线" panose="02010600030101010101" charset="-122"/>
              <a:cs typeface="Arial" panose="020B0604020202020204"/>
              <a:sym typeface="+mn-ea"/>
            </a:endParaRPr>
          </a:p>
          <a:p>
            <a:pPr algn="ctr" rtl="0" fontAlgn="auto">
              <a:defRPr/>
            </a:pPr>
            <a:r>
              <a:rPr lang="zh-CN" altLang="en-US" sz="4500" b="1">
                <a:solidFill>
                  <a:srgbClr val="FF0000"/>
                </a:solidFill>
                <a:latin typeface="微软雅黑" panose="020B0503020204020204" charset="-122"/>
                <a:ea typeface="等线" panose="02010600030101010101" charset="-122"/>
                <a:cs typeface="Arial" panose="020B0604020202020204"/>
                <a:sym typeface="+mn-ea"/>
              </a:rPr>
              <a:t>失民心者失天下。</a:t>
            </a:r>
            <a:endParaRPr lang="zh-CN" altLang="en-US" sz="4500" b="1">
              <a:solidFill>
                <a:srgbClr val="FF0000"/>
              </a:solidFill>
              <a:latin typeface="微软雅黑" panose="020B0503020204020204" charset="-122"/>
              <a:ea typeface="等线" panose="02010600030101010101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431235" y="1131590"/>
            <a:ext cx="8356918" cy="2976880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rtl="0" eaLnBrk="0" hangingPunct="0"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文本框 9"/>
          <p:cNvSpPr txBox="1"/>
          <p:nvPr>
            <p:custDataLst>
              <p:tags r:id="rId2"/>
            </p:custDataLst>
          </p:nvPr>
        </p:nvSpPr>
        <p:spPr>
          <a:xfrm>
            <a:off x="565995" y="2678651"/>
            <a:ext cx="8188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lIns="91432" tIns="45716" rIns="91432" bIns="45716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第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</a:rPr>
              <a:t>课    夏商西周王朝的更替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矩形: 圆角 11"/>
          <p:cNvSpPr/>
          <p:nvPr>
            <p:custDataLst>
              <p:tags r:id="rId3"/>
            </p:custDataLst>
          </p:nvPr>
        </p:nvSpPr>
        <p:spPr>
          <a:xfrm>
            <a:off x="902972" y="1504950"/>
            <a:ext cx="7413444" cy="40005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 rtl="0" eaLnBrk="0" hangingPunct="0">
              <a:defRPr/>
            </a:pP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第二单元 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夏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商周时期：奴隶制王朝的更替和向封建社会的过渡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43000" y="1524318"/>
            <a:ext cx="6858000" cy="84630"/>
          </a:xfrm>
          <a:prstGeom prst="rect">
            <a:avLst/>
          </a:prstGeom>
          <a:noFill/>
          <a:ln w="9525">
            <a:noFill/>
          </a:ln>
        </p:spPr>
        <p:txBody>
          <a:bodyPr lIns="68567" tIns="34286" rIns="68567" bIns="34286">
            <a:spAutoFit/>
          </a:bodyPr>
          <a:lstStyle/>
          <a:p>
            <a:pPr>
              <a:spcBef>
                <a:spcPct val="50000"/>
              </a:spcBef>
            </a:pPr>
            <a:endParaRPr sz="100">
              <a:latin typeface="Times New Roman" panose="02020603050405020304" charset="0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143000" y="2517847"/>
            <a:ext cx="138538" cy="84630"/>
          </a:xfrm>
          <a:prstGeom prst="rect">
            <a:avLst/>
          </a:prstGeom>
          <a:noFill/>
          <a:ln w="9525">
            <a:noFill/>
          </a:ln>
        </p:spPr>
        <p:txBody>
          <a:bodyPr wrap="none" lIns="68567" tIns="34286" rIns="68567" bIns="34286" anchor="ctr">
            <a:spAutoFit/>
          </a:bodyPr>
          <a:lstStyle/>
          <a:p>
            <a:endParaRPr sz="100"/>
          </a:p>
        </p:txBody>
      </p:sp>
      <p:sp>
        <p:nvSpPr>
          <p:cNvPr id="462856" name="矩形 462855"/>
          <p:cNvSpPr/>
          <p:nvPr>
            <p:custDataLst>
              <p:tags r:id="rId3"/>
            </p:custDataLst>
          </p:nvPr>
        </p:nvSpPr>
        <p:spPr>
          <a:xfrm>
            <a:off x="1143000" y="4820515"/>
            <a:ext cx="138538" cy="84630"/>
          </a:xfrm>
          <a:prstGeom prst="rect">
            <a:avLst/>
          </a:prstGeom>
          <a:noFill/>
          <a:ln w="9525">
            <a:noFill/>
          </a:ln>
        </p:spPr>
        <p:txBody>
          <a:bodyPr wrap="none" lIns="68567" tIns="34286" rIns="68567" bIns="34286" anchor="ctr">
            <a:spAutoFit/>
          </a:bodyPr>
          <a:lstStyle/>
          <a:p>
            <a:endParaRPr sz="100"/>
          </a:p>
        </p:txBody>
      </p:sp>
      <p:sp>
        <p:nvSpPr>
          <p:cNvPr id="462857" name="矩形 462856"/>
          <p:cNvSpPr/>
          <p:nvPr>
            <p:custDataLst>
              <p:tags r:id="rId4"/>
            </p:custDataLst>
          </p:nvPr>
        </p:nvSpPr>
        <p:spPr>
          <a:xfrm>
            <a:off x="1238250" y="4915765"/>
            <a:ext cx="138538" cy="84630"/>
          </a:xfrm>
          <a:prstGeom prst="rect">
            <a:avLst/>
          </a:prstGeom>
          <a:noFill/>
          <a:ln w="9525">
            <a:noFill/>
          </a:ln>
        </p:spPr>
        <p:txBody>
          <a:bodyPr wrap="none" lIns="68567" tIns="34286" rIns="68567" bIns="34286" anchor="ctr">
            <a:spAutoFit/>
          </a:bodyPr>
          <a:lstStyle/>
          <a:p>
            <a:endParaRPr sz="10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7621" y="701359"/>
          <a:ext cx="9079230" cy="4307840"/>
        </p:xfrm>
        <a:graphic>
          <a:graphicData uri="http://schemas.openxmlformats.org/drawingml/2006/table">
            <a:tbl>
              <a:tblPr/>
              <a:tblGrid>
                <a:gridCol w="948055"/>
                <a:gridCol w="2521585"/>
                <a:gridCol w="2802890"/>
                <a:gridCol w="2806700"/>
              </a:tblGrid>
              <a:tr h="39179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夏朝</a:t>
                      </a:r>
                      <a:endParaRPr lang="zh-CN" altLang="en-US" sz="21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4D4D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商朝</a:t>
                      </a:r>
                      <a:endParaRPr lang="zh-CN" altLang="en-US" sz="21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7A4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西周</a:t>
                      </a:r>
                      <a:endParaRPr lang="zh-CN" altLang="en-US" sz="210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AF40"/>
                    </a:solidFill>
                  </a:tcPr>
                </a:tc>
              </a:tr>
              <a:tr h="62357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5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建立时间</a:t>
                      </a:r>
                      <a:r>
                        <a:rPr lang="zh-CN" altLang="en-US" sz="15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和建立者</a:t>
                      </a:r>
                      <a:endParaRPr lang="zh-CN" altLang="en-US" sz="15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371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都城</a:t>
                      </a:r>
                      <a:endParaRPr lang="zh-CN" altLang="en-US" sz="21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600" b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600" b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02235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21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600" b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1722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亡国之君</a:t>
                      </a:r>
                      <a:endParaRPr lang="zh-CN" altLang="en-US" sz="18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600" b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117919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意义</a:t>
                      </a:r>
                      <a:endParaRPr lang="zh-CN" altLang="en-US" sz="21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algn="l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210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或地位</a:t>
                      </a:r>
                      <a:endParaRPr lang="zh-CN" altLang="en-US" sz="21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600" b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63107" name="文本框 463106"/>
          <p:cNvSpPr txBox="1"/>
          <p:nvPr>
            <p:custDataLst>
              <p:tags r:id="rId6"/>
            </p:custDataLst>
          </p:nvPr>
        </p:nvSpPr>
        <p:spPr>
          <a:xfrm>
            <a:off x="18102" y="2260126"/>
            <a:ext cx="991553" cy="102720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ea typeface="微软雅黑" panose="020B0503020204020204" charset="-122"/>
              </a:rPr>
              <a:t>重要制度或事件</a:t>
            </a:r>
            <a:endParaRPr lang="zh-CN" altLang="en-US" sz="2000" b="1"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870015" y="1220156"/>
            <a:ext cx="2693873" cy="41549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约公元前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2070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年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en-US" altLang="zh-CN" sz="2100" b="1" dirty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禹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42023" y="2191072"/>
            <a:ext cx="2644144" cy="1061821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sz="2100" b="1" dirty="0" err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启继承王位，</a:t>
            </a: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世袭制代替禅让制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en-US" altLang="zh-CN" sz="2100" b="1" dirty="0" err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公天下”变“家天下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899592" y="3876042"/>
            <a:ext cx="2626242" cy="1061821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我国历史上第一个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奴隶制</a:t>
            </a: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王朝</a:t>
            </a:r>
            <a:r>
              <a:rPr lang="en-US" altLang="zh-CN" sz="2100" b="1" dirty="0" err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</a:t>
            </a: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标志我国早期国家的产生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3525204" y="1221901"/>
            <a:ext cx="2680334" cy="41549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约公元前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1600</a:t>
            </a:r>
            <a:r>
              <a:rPr lang="en-US" altLang="zh-CN" sz="2100" b="1" dirty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年、汤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3586163" y="3287872"/>
            <a:ext cx="2619375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商</a:t>
            </a:r>
            <a:r>
              <a:rPr lang="en-US" altLang="zh-CN" sz="2100" b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纣</a:t>
            </a:r>
            <a:r>
              <a:rPr lang="zh-CN" altLang="en-US" sz="2100" b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王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4120424" y="2514237"/>
            <a:ext cx="1550852" cy="41549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盘庚迁殷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237045" y="1197305"/>
            <a:ext cx="2906955" cy="41549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公元前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1046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年</a:t>
            </a:r>
            <a:r>
              <a:rPr lang="en-US" altLang="zh-CN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周</a:t>
            </a: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武王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6321270" y="1707654"/>
            <a:ext cx="2919889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en-US" altLang="zh-CN" sz="2100" b="1" dirty="0" err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镐京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6320794" y="2560162"/>
            <a:ext cx="2703195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en-US" altLang="zh-CN" sz="2100" b="1" dirty="0" err="1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牧野之战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、分封制</a:t>
            </a:r>
            <a:endParaRPr lang="en-US" altLang="zh-CN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1221348" y="1738869"/>
            <a:ext cx="1997869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en-US" altLang="zh-CN" sz="2100" b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阳城</a:t>
            </a:r>
            <a:endParaRPr lang="en-US" altLang="zh-CN" sz="2100" b="1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1467807" y="3287872"/>
            <a:ext cx="1252061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en-US" altLang="zh-CN" sz="2100" b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桀</a:t>
            </a:r>
            <a:endParaRPr lang="en-US" altLang="zh-CN" sz="2100" b="1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3815957" y="1739107"/>
            <a:ext cx="2214563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en-US" altLang="zh-CN" sz="2100" b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亳（bó）</a:t>
            </a:r>
            <a:endParaRPr lang="en-US" altLang="zh-CN" sz="2100" b="1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6363176" y="3287872"/>
            <a:ext cx="2619375" cy="414020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ctr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周幽王</a:t>
            </a:r>
            <a:endParaRPr lang="zh-CN" altLang="en-US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20"/>
            </p:custDataLst>
          </p:nvPr>
        </p:nvSpPr>
        <p:spPr>
          <a:xfrm>
            <a:off x="3721492" y="4078856"/>
            <a:ext cx="2515553" cy="737235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sz="2100" b="1" dirty="0" err="1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我国</a:t>
            </a:r>
            <a:r>
              <a:rPr lang="zh-CN" altLang="en-US" sz="2100" b="1" dirty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有文字可考的历史从商朝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开始</a:t>
            </a:r>
            <a:endParaRPr lang="zh-CN" altLang="en-US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6320794" y="3876042"/>
            <a:ext cx="2703671" cy="1061821"/>
          </a:xfrm>
          <a:prstGeom prst="rect">
            <a:avLst/>
          </a:prstGeom>
          <a:noFill/>
          <a:ln w="12700">
            <a:noFill/>
          </a:ln>
        </p:spPr>
        <p:txBody>
          <a:bodyPr wrap="square" lIns="91432" tIns="45716" rIns="91432" bIns="45716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100" b="1" dirty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分封制的实施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，巩固了周王朝对地方的控制，</a:t>
            </a:r>
            <a:r>
              <a:rPr lang="zh-CN" altLang="en-US" sz="2100" b="1" dirty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扩大</a:t>
            </a:r>
            <a:r>
              <a:rPr lang="zh-CN" altLang="en-US" sz="2100" b="1" dirty="0" smtClean="0">
                <a:solidFill>
                  <a:srgbClr val="77261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了统治范围</a:t>
            </a:r>
            <a:endParaRPr lang="zh-CN" altLang="en-US" sz="2100" b="1" dirty="0">
              <a:solidFill>
                <a:srgbClr val="77261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523" y="1707654"/>
            <a:ext cx="8640960" cy="2221754"/>
          </a:xfrm>
          <a:prstGeom prst="rect">
            <a:avLst/>
          </a:prstGeom>
          <a:noFill/>
        </p:spPr>
        <p:txBody>
          <a:bodyPr wrap="square" lIns="91432" tIns="45716" rIns="91432" bIns="45716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1.据《礼记·礼运》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记载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夏朝建立后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，“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天下为家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是谓小康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材料中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天下为家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所指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的政治制度是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A．</a:t>
            </a:r>
            <a:r>
              <a:rPr lang="en-US" altLang="zh-CN" sz="2400" b="1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禅让制</a:t>
            </a: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</a:t>
            </a:r>
            <a:r>
              <a:rPr lang="en-US" altLang="zh-CN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B．世袭制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C．</a:t>
            </a:r>
            <a:r>
              <a:rPr lang="en-US" altLang="zh-CN" sz="2400" b="1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郡县制</a:t>
            </a: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 </a:t>
            </a:r>
            <a:r>
              <a:rPr lang="en-US" altLang="zh-CN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．行省制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3" name="组合 1"/>
          <p:cNvGrpSpPr/>
          <p:nvPr>
            <p:custDataLst>
              <p:tags r:id="rId1"/>
            </p:custDataLst>
          </p:nvPr>
        </p:nvGrpSpPr>
        <p:grpSpPr>
          <a:xfrm>
            <a:off x="3347864" y="964576"/>
            <a:ext cx="2274789" cy="541234"/>
            <a:chOff x="2586038" y="765175"/>
            <a:chExt cx="4043362" cy="962025"/>
          </a:xfrm>
        </p:grpSpPr>
        <p:sp>
          <p:nvSpPr>
            <p:cNvPr id="8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3700463" y="1412875"/>
              <a:ext cx="1744662" cy="314325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100" b="1" ker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  <p:sp>
          <p:nvSpPr>
            <p:cNvPr id="9" name="文本框 26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40088" y="765175"/>
              <a:ext cx="2663825" cy="828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过程性评价</a:t>
              </a:r>
              <a:endPara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接连接符 30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2586038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  <p:cxnSp>
          <p:nvCxnSpPr>
            <p:cNvPr id="11" name="直接连接符 32"/>
            <p:cNvCxnSpPr>
              <a:cxnSpLocks noChangeShapeType="1"/>
            </p:cNvCxnSpPr>
            <p:nvPr>
              <p:custDataLst>
                <p:tags r:id="rId5"/>
              </p:custDataLst>
            </p:nvPr>
          </p:nvCxnSpPr>
          <p:spPr bwMode="auto">
            <a:xfrm>
              <a:off x="5867400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</p:grpSp>
      <p:sp>
        <p:nvSpPr>
          <p:cNvPr id="14" name="文本框 13"/>
          <p:cNvSpPr txBox="1"/>
          <p:nvPr/>
        </p:nvSpPr>
        <p:spPr>
          <a:xfrm>
            <a:off x="7668344" y="2323207"/>
            <a:ext cx="404495" cy="53657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23528" y="1131590"/>
            <a:ext cx="8640960" cy="2684462"/>
          </a:xfrm>
          <a:noFill/>
        </p:spPr>
        <p:txBody>
          <a:bodyPr wrap="square" lIns="91432" tIns="45716" rIns="91432" bIns="45716" rtlCol="0" anchor="t">
            <a:spAutoFit/>
          </a:bodyPr>
          <a:lstStyle/>
          <a:p>
            <a:pPr defTabSz="914400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2．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据《史记》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记载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周武王封尚父于齐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，封弟周公旦于鲁，封召公奭于燕。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这一记载反映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出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西周实行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A．</a:t>
            </a:r>
            <a:r>
              <a:rPr lang="en-US" altLang="zh-CN" sz="240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井田制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</a:t>
            </a:r>
            <a:r>
              <a:rPr lang="en-US" altLang="zh-CN" sz="24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B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．分封制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C．</a:t>
            </a:r>
            <a:r>
              <a:rPr lang="en-US" altLang="zh-CN" sz="240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郡县制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</a:t>
            </a:r>
            <a:r>
              <a:rPr lang="en-US" altLang="zh-CN" sz="24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．行省制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8344" y="1777401"/>
            <a:ext cx="404495" cy="53657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7790" y="1059582"/>
            <a:ext cx="8314690" cy="3416312"/>
          </a:xfrm>
          <a:prstGeom prst="rect">
            <a:avLst/>
          </a:prstGeom>
          <a:noFill/>
        </p:spPr>
        <p:txBody>
          <a:bodyPr wrap="square" lIns="91432" tIns="45716" rIns="91432" bIns="45716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algn="just"/>
            <a:r>
              <a:rPr lang="en-US" altLang="zh-CN" dirty="0"/>
              <a:t>3</a:t>
            </a:r>
            <a:r>
              <a:rPr lang="en-US" altLang="zh-CN" dirty="0"/>
              <a:t>．</a:t>
            </a:r>
            <a:r>
              <a:rPr lang="en-US" altLang="zh-CN" dirty="0">
                <a:sym typeface="+mn-ea"/>
              </a:rPr>
              <a:t>《</a:t>
            </a:r>
            <a:r>
              <a:rPr lang="en-US" altLang="zh-CN" dirty="0">
                <a:sym typeface="+mn-ea"/>
              </a:rPr>
              <a:t>礼记·礼运》认为，在“天下为公”的“大同”</a:t>
            </a:r>
            <a:r>
              <a:rPr lang="en-US" altLang="zh-CN" dirty="0">
                <a:sym typeface="+mn-ea"/>
              </a:rPr>
              <a:t>之世</a:t>
            </a:r>
            <a:r>
              <a:rPr lang="zh-CN" altLang="en-US" dirty="0">
                <a:sym typeface="+mn-ea"/>
              </a:rPr>
              <a:t>之</a:t>
            </a:r>
            <a:r>
              <a:rPr lang="en-US" altLang="zh-CN" dirty="0">
                <a:sym typeface="+mn-ea"/>
              </a:rPr>
              <a:t>后</a:t>
            </a:r>
            <a:r>
              <a:rPr lang="en-US" altLang="zh-CN" dirty="0">
                <a:sym typeface="+mn-ea"/>
              </a:rPr>
              <a:t>，社会进入“天下为家”的“小康”之世。“</a:t>
            </a:r>
            <a:r>
              <a:rPr lang="en-US" altLang="zh-CN" dirty="0" err="1">
                <a:sym typeface="+mn-ea"/>
              </a:rPr>
              <a:t>大人世及以为礼</a:t>
            </a:r>
            <a:r>
              <a:rPr lang="zh-CN" altLang="en-US" dirty="0">
                <a:sym typeface="+mn-ea"/>
              </a:rPr>
              <a:t>。</a:t>
            </a:r>
            <a:r>
              <a:rPr lang="en-US" altLang="zh-CN" dirty="0" err="1">
                <a:sym typeface="+mn-ea"/>
              </a:rPr>
              <a:t>城郭沟池以为固</a:t>
            </a:r>
            <a:r>
              <a:rPr lang="en-US" altLang="zh-CN" dirty="0" err="1">
                <a:sym typeface="+mn-ea"/>
              </a:rPr>
              <a:t>，礼义以为纪</a:t>
            </a:r>
            <a:r>
              <a:rPr lang="en-US" altLang="zh-CN" dirty="0">
                <a:sym typeface="+mn-ea"/>
              </a:rPr>
              <a:t>。”中国最早具备以上“小康”</a:t>
            </a:r>
            <a:r>
              <a:rPr lang="en-US" altLang="zh-CN" dirty="0">
                <a:sym typeface="+mn-ea"/>
              </a:rPr>
              <a:t>之世特征的王朝是</a:t>
            </a:r>
            <a:r>
              <a:rPr lang="zh-CN" altLang="en-US" dirty="0">
                <a:sym typeface="+mn-ea"/>
              </a:rPr>
              <a:t>（     ）</a:t>
            </a:r>
            <a:endParaRPr lang="en-US" altLang="zh-CN" dirty="0"/>
          </a:p>
          <a:p>
            <a:pPr algn="just"/>
            <a:r>
              <a:rPr lang="en-US" altLang="zh-CN" dirty="0" err="1">
                <a:sym typeface="+mn-ea"/>
              </a:rPr>
              <a:t>A．</a:t>
            </a:r>
            <a:r>
              <a:rPr lang="en-US" altLang="zh-CN" err="1">
                <a:sym typeface="+mn-ea"/>
              </a:rPr>
              <a:t>夏朝</a:t>
            </a:r>
            <a:r>
              <a:rPr lang="en-US" altLang="zh-CN">
                <a:sym typeface="+mn-ea"/>
              </a:rPr>
              <a:t>          </a:t>
            </a:r>
            <a:r>
              <a:rPr lang="en-US" altLang="zh-CN" smtClean="0">
                <a:sym typeface="+mn-ea"/>
              </a:rPr>
              <a:t>        B</a:t>
            </a:r>
            <a:r>
              <a:rPr lang="en-US" altLang="zh-CN" dirty="0" err="1">
                <a:sym typeface="+mn-ea"/>
              </a:rPr>
              <a:t>．</a:t>
            </a:r>
            <a:r>
              <a:rPr lang="en-US" altLang="zh-CN" err="1">
                <a:sym typeface="+mn-ea"/>
              </a:rPr>
              <a:t>商朝</a:t>
            </a:r>
            <a:r>
              <a:rPr lang="en-US" altLang="zh-CN">
                <a:sym typeface="+mn-ea"/>
              </a:rPr>
              <a:t>          </a:t>
            </a:r>
            <a:endParaRPr lang="en-US" altLang="zh-CN" smtClean="0">
              <a:sym typeface="+mn-ea"/>
            </a:endParaRPr>
          </a:p>
          <a:p>
            <a:pPr algn="just"/>
            <a:r>
              <a:rPr lang="en-US" altLang="zh-CN" smtClean="0">
                <a:sym typeface="+mn-ea"/>
              </a:rPr>
              <a:t>C</a:t>
            </a:r>
            <a:r>
              <a:rPr lang="en-US" altLang="zh-CN" dirty="0" err="1">
                <a:sym typeface="+mn-ea"/>
              </a:rPr>
              <a:t>．</a:t>
            </a:r>
            <a:r>
              <a:rPr lang="en-US" altLang="zh-CN" err="1">
                <a:sym typeface="+mn-ea"/>
              </a:rPr>
              <a:t>周朝</a:t>
            </a:r>
            <a:r>
              <a:rPr lang="en-US" altLang="zh-CN">
                <a:sym typeface="+mn-ea"/>
              </a:rPr>
              <a:t>           </a:t>
            </a:r>
            <a:r>
              <a:rPr lang="en-US" altLang="zh-CN" smtClean="0">
                <a:sym typeface="+mn-ea"/>
              </a:rPr>
              <a:t>       D</a:t>
            </a:r>
            <a:r>
              <a:rPr lang="en-US" altLang="zh-CN" dirty="0" err="1">
                <a:sym typeface="+mn-ea"/>
              </a:rPr>
              <a:t>．秦朝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4827463" y="2787774"/>
            <a:ext cx="498721" cy="52321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A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60" y="1275606"/>
            <a:ext cx="8228012" cy="2532062"/>
          </a:xfrm>
          <a:noFill/>
        </p:spPr>
        <p:txBody>
          <a:bodyPr wrap="square" lIns="91432" tIns="45716" rIns="91432" bIns="45716" rtlCol="0" anchor="t">
            <a:spAutoFit/>
          </a:bodyPr>
          <a:lstStyle/>
          <a:p>
            <a:pPr defTabSz="914400" fontAlgn="base">
              <a:lnSpc>
                <a:spcPct val="150000"/>
              </a:lnSpc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4．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“周武王，始诛纣，八百载，最长久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。” 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与商朝相比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政治上最突出的特点是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  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A．</a:t>
            </a:r>
            <a:r>
              <a:rPr lang="en-US" altLang="zh-CN" sz="240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实行世袭制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</a:t>
            </a:r>
            <a:r>
              <a:rPr lang="en-US" altLang="zh-CN" sz="24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B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．实行分封制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．实行郡县制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</a:t>
            </a:r>
            <a:r>
              <a:rPr lang="en-US" altLang="zh-CN" sz="24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．实行行省制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0232" y="1923678"/>
            <a:ext cx="450611" cy="506730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sym typeface="+mn-ea"/>
              </a:rPr>
              <a:t>B</a:t>
            </a:r>
            <a:endParaRPr lang="en-US" altLang="zh-CN" sz="27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798320" y="1923415"/>
            <a:ext cx="5680710" cy="180022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11560" y="771550"/>
            <a:ext cx="7920880" cy="396044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89992" tIns="46796" rIns="89992" bIns="46796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1.归纳夏、商、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西周三朝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的建立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时间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都城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建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者和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暴君、亡国之君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sz="24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分析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夏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商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、西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周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三朝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灭亡的原因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 kern="1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得民心者得天下，失民心者失天下”的道理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认识</a:t>
            </a:r>
            <a:r>
              <a:rPr sz="2400" b="1" kern="1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重要历史人物对历史进程产生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sz="2400" b="1" kern="1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影响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3.了解世袭制代替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禅让制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，“</a:t>
            </a:r>
            <a:r>
              <a:rPr sz="2400" b="1" kern="1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家天下”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局面形成</a:t>
            </a:r>
            <a:r>
              <a:rPr lang="zh-CN" altLang="en-US"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过程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认识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到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夏朝的建立标志着早期国家的产生</a:t>
            </a: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4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sz="2400" b="1" kern="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归纳西周分封制的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相关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内容</a:t>
            </a:r>
            <a:r>
              <a:rPr sz="2400" b="1" kern="100" dirty="0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结合文字和图片</a:t>
            </a:r>
            <a:r>
              <a:rPr lang="zh-CN" altLang="en-US" sz="2400" b="1" kern="1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</a:t>
            </a:r>
            <a:r>
              <a:rPr sz="2400" b="1" kern="1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料</a:t>
            </a:r>
            <a:r>
              <a:rPr lang="zh-CN" altLang="en-US" sz="2400" b="1" kern="1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，理解</a:t>
            </a:r>
            <a:r>
              <a:rPr sz="2400" b="1" kern="1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分封制的作用</a:t>
            </a:r>
            <a:r>
              <a:rPr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kern="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683819" y="783513"/>
            <a:ext cx="2268168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夏朝的建立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611560" y="1275606"/>
            <a:ext cx="7154359" cy="400101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2000" b="1" dirty="0" smtClean="0"/>
              <a:t>阅读教材第</a:t>
            </a:r>
            <a:r>
              <a:rPr lang="en-US" altLang="zh-CN" sz="2000" b="1" dirty="0" smtClean="0"/>
              <a:t>22—23</a:t>
            </a:r>
            <a:r>
              <a:rPr lang="zh-CN" altLang="en-US" sz="2000" b="1" dirty="0" smtClean="0"/>
              <a:t>页的内容，</a:t>
            </a:r>
            <a:r>
              <a:rPr lang="zh-CN" altLang="en-US" sz="2000" b="1" dirty="0"/>
              <a:t>完成夏朝的相关知识</a:t>
            </a:r>
            <a:r>
              <a:rPr lang="zh-CN" altLang="en-US" sz="2000" b="1" dirty="0" smtClean="0"/>
              <a:t>卡片。</a:t>
            </a:r>
            <a:endParaRPr lang="zh-CN" altLang="en-US" sz="2000" b="1" dirty="0"/>
          </a:p>
        </p:txBody>
      </p:sp>
      <p:grpSp>
        <p:nvGrpSpPr>
          <p:cNvPr id="21" name="组合 20"/>
          <p:cNvGrpSpPr/>
          <p:nvPr>
            <p:custDataLst>
              <p:tags r:id="rId3"/>
            </p:custDataLst>
          </p:nvPr>
        </p:nvGrpSpPr>
        <p:grpSpPr>
          <a:xfrm>
            <a:off x="2555776" y="1591387"/>
            <a:ext cx="4616450" cy="3216261"/>
            <a:chOff x="5601" y="3578"/>
            <a:chExt cx="7990" cy="3473"/>
          </a:xfrm>
        </p:grpSpPr>
        <p:pic>
          <p:nvPicPr>
            <p:cNvPr id="22" name="图形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01" y="3578"/>
              <a:ext cx="7990" cy="3464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>
              <p:custDataLst>
                <p:tags r:id="rId7"/>
              </p:custDataLst>
            </p:nvPr>
          </p:nvSpPr>
          <p:spPr>
            <a:xfrm>
              <a:off x="5799" y="4259"/>
              <a:ext cx="6903" cy="279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>
                  <a:latin typeface="汉仪粗黑简" panose="02010600000101010101" charset="-122"/>
                  <a:ea typeface="汉仪粗黑简" panose="02010600000101010101" charset="-122"/>
                </a:rPr>
                <a:t>1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）建立时间：</a:t>
              </a:r>
              <a:endParaRPr lang="zh-CN" altLang="en-US" b="1" spc="15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>
                  <a:latin typeface="汉仪粗黑简" panose="02010600000101010101" charset="-122"/>
                  <a:ea typeface="汉仪粗黑简" panose="02010600000101010101" charset="-122"/>
                </a:rPr>
                <a:t>2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）建立人物：</a:t>
              </a:r>
              <a:endParaRPr lang="zh-CN" altLang="en-US" b="1" spc="15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>
                  <a:latin typeface="汉仪粗黑简" panose="02010600000101010101" charset="-122"/>
                  <a:ea typeface="汉仪粗黑简" panose="02010600000101010101" charset="-122"/>
                </a:rPr>
                <a:t>3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）都城：</a:t>
              </a:r>
              <a:endParaRPr lang="zh-CN" altLang="en-US" b="1" spc="15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>
                  <a:latin typeface="汉仪粗黑简" panose="02010600000101010101" charset="-122"/>
                  <a:ea typeface="汉仪粗黑简" panose="02010600000101010101" charset="-122"/>
                </a:rPr>
                <a:t>4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）地位：</a:t>
              </a:r>
              <a:endParaRPr lang="en-US" altLang="zh-CN" b="1" spc="15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（</a:t>
              </a:r>
              <a:r>
                <a:rPr lang="en-US" altLang="zh-CN" b="1" spc="150">
                  <a:latin typeface="汉仪粗黑简" panose="02010600000101010101" charset="-122"/>
                  <a:ea typeface="汉仪粗黑简" panose="02010600000101010101" charset="-122"/>
                </a:rPr>
                <a:t>5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）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  <a:sym typeface="+mn-ea"/>
                </a:rPr>
                <a:t>亡国之君</a:t>
              </a:r>
              <a:r>
                <a:rPr lang="zh-CN" altLang="en-US" b="1" spc="150">
                  <a:latin typeface="汉仪粗黑简" panose="02010600000101010101" charset="-122"/>
                  <a:ea typeface="汉仪粗黑简" panose="02010600000101010101" charset="-122"/>
                </a:rPr>
                <a:t>：</a:t>
              </a:r>
              <a:endParaRPr lang="zh-CN" altLang="en-US" b="1" spc="150">
                <a:latin typeface="汉仪粗黑简" panose="02010600000101010101" charset="-122"/>
                <a:ea typeface="汉仪粗黑简" panose="02010600000101010101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en-US" b="1" spc="150">
                <a:latin typeface="汉仪粗黑简" panose="02010600000101010101" charset="-122"/>
                <a:ea typeface="汉仪粗黑简" panose="02010600000101010101" charset="-122"/>
              </a:endParaRPr>
            </a:p>
          </p:txBody>
        </p:sp>
      </p:grp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4500144" y="2317843"/>
            <a:ext cx="2362200" cy="32956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约</a:t>
            </a:r>
            <a:r>
              <a:rPr lang="zh-CN" altLang="en-US" b="1" dirty="0"/>
              <a:t>公元前</a:t>
            </a:r>
            <a:r>
              <a:rPr lang="en-US" altLang="zh-CN" b="1" dirty="0"/>
              <a:t>2070</a:t>
            </a:r>
            <a:r>
              <a:rPr lang="zh-CN" altLang="en-US" b="1" dirty="0"/>
              <a:t>年</a:t>
            </a:r>
            <a:endParaRPr lang="zh-CN" altLang="en-US" b="1" dirty="0"/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4500144" y="2719416"/>
            <a:ext cx="504086" cy="32956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>
          <a:xfrm>
            <a:off x="4042309" y="3109931"/>
            <a:ext cx="2362200" cy="32956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b="1" dirty="0"/>
              <a:t>阳城（今河南登封）</a:t>
            </a:r>
            <a:endParaRPr lang="zh-CN" altLang="en-US" b="1" dirty="0"/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>
          <a:xfrm>
            <a:off x="4571899" y="3943552"/>
            <a:ext cx="720397" cy="32956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桀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4050153" y="3540709"/>
            <a:ext cx="2973705" cy="330835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我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国</a:t>
            </a:r>
            <a:r>
              <a:rPr lang="zh-CN" altLang="en-US" sz="1600" b="1" dirty="0">
                <a:solidFill>
                  <a:srgbClr val="FF0000"/>
                </a:solidFill>
              </a:rPr>
              <a:t>历史上第一个奴隶制王朝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>
            <p:custDataLst>
              <p:tags r:id="rId13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395604" y="771528"/>
            <a:ext cx="3312299" cy="400101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2.</a:t>
            </a:r>
            <a:r>
              <a:rPr lang="en-US" altLang="zh-CN" sz="20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“公天下”变“家天下”</a:t>
            </a:r>
            <a:endParaRPr lang="en-US" sz="20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427359" y="1275606"/>
            <a:ext cx="8030845" cy="15125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lIns="91432" tIns="45716" rIns="91432" bIns="45716" rtlCol="0">
            <a:no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    禹</a:t>
            </a: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</a:rPr>
              <a:t>最初想传</a:t>
            </a:r>
            <a:r>
              <a:rPr lang="zh-CN" altLang="en-US" sz="20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位给</a:t>
            </a:r>
            <a:r>
              <a:rPr lang="zh-CN" altLang="en-US" sz="20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</a:t>
            </a: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，但是在禹死后，禹的儿子_________拒不接受传统的举贤禅让做法，取代</a:t>
            </a:r>
            <a:r>
              <a:rPr lang="zh-CN" altLang="en-US" sz="20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禹生前推举</a:t>
            </a:r>
            <a:r>
              <a:rPr lang="zh-CN" altLang="en-US" sz="2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的继承人伯益，直接继承了禹的王位。从此，_________取代了禅让制。</a:t>
            </a:r>
            <a:endParaRPr lang="zh-CN" altLang="en-US" sz="2000" b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3024643" y="1348750"/>
            <a:ext cx="683260" cy="502920"/>
          </a:xfrm>
          <a:prstGeom prst="rect">
            <a:avLst/>
          </a:prstGeom>
          <a:noFill/>
        </p:spPr>
        <p:txBody>
          <a:bodyPr wrap="none" lIns="91432" tIns="45716" rIns="91432" bIns="45716" rtlCol="0">
            <a:no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</a:rPr>
              <a:t>伯益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7308304" y="1347614"/>
            <a:ext cx="411480" cy="502920"/>
          </a:xfrm>
          <a:prstGeom prst="rect">
            <a:avLst/>
          </a:prstGeom>
          <a:noFill/>
        </p:spPr>
        <p:txBody>
          <a:bodyPr wrap="none" lIns="91432" tIns="45716" rIns="91432" bIns="45716" rtlCol="0">
            <a:no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</a:rPr>
              <a:t>启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3184912" y="2139702"/>
            <a:ext cx="955040" cy="709930"/>
          </a:xfrm>
          <a:prstGeom prst="rect">
            <a:avLst/>
          </a:prstGeom>
          <a:noFill/>
        </p:spPr>
        <p:txBody>
          <a:bodyPr wrap="none" lIns="91432" tIns="45716" rIns="91432" bIns="45716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</a:rPr>
              <a:t>世袭制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571228" y="2822827"/>
            <a:ext cx="7124696" cy="812522"/>
          </a:xfrm>
          <a:prstGeom prst="rect">
            <a:avLst/>
          </a:prstGeom>
          <a:noFill/>
        </p:spPr>
        <p:txBody>
          <a:bodyPr wrap="square" lIns="91432" tIns="45716" rIns="91432" bIns="45716" rtlCol="0" anchor="t">
            <a:spAutoFit/>
          </a:bodyPr>
          <a:lstStyle/>
          <a:p>
            <a:pPr lvl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大道之行也,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天下为公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贤与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能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谓大同。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lvl="0" algn="l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今大道既隐,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天下为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家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亲其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亲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谓小康。——《礼记·礼运》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33308" y="2859764"/>
            <a:ext cx="1137920" cy="369324"/>
          </a:xfrm>
          <a:prstGeom prst="rect">
            <a:avLst/>
          </a:prstGeom>
          <a:solidFill>
            <a:srgbClr val="C00000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材料研读</a:t>
            </a:r>
            <a:endPara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03185" y="3635349"/>
            <a:ext cx="7855019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l"/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材料</a:t>
            </a:r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中的“天下为公”</a:t>
            </a: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和“天下为家”各指什么制度？</a:t>
            </a:r>
            <a:r>
              <a:rPr lang="en-US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“</a:t>
            </a: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家</a:t>
            </a:r>
            <a:r>
              <a:rPr lang="en-US" altLang="zh-CN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”</a:t>
            </a:r>
            <a:r>
              <a:rPr lang="zh-CN" alt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方正粗黑宋简体" panose="02000000000000000000" charset="-122"/>
              </a:rPr>
              <a:t>指的是什么？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方正粗黑宋简体" panose="02000000000000000000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619672" y="4023193"/>
            <a:ext cx="2313940" cy="369324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天下为公：禅让制</a:t>
            </a:r>
            <a:r>
              <a:rPr lang="en-US" altLang="zh-CN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</a:t>
            </a:r>
            <a:endParaRPr lang="en-US" altLang="zh-CN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5868" name="文本框 35867"/>
          <p:cNvSpPr txBox="1"/>
          <p:nvPr>
            <p:custDataLst>
              <p:tags r:id="rId10"/>
            </p:custDataLst>
          </p:nvPr>
        </p:nvSpPr>
        <p:spPr>
          <a:xfrm>
            <a:off x="3965576" y="4016846"/>
            <a:ext cx="698801" cy="369324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传贤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3965576" y="4434674"/>
            <a:ext cx="698801" cy="369324"/>
          </a:xfrm>
          <a:prstGeom prst="rect">
            <a:avLst/>
          </a:prstGeom>
          <a:solidFill>
            <a:srgbClr val="C00000"/>
          </a:solidFill>
          <a:ln w="9525">
            <a:noFill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传子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619251" y="4434674"/>
            <a:ext cx="2031309" cy="369324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pPr algn="l"/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天下为家：世袭制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3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2" grpId="0"/>
      <p:bldP spid="4" grpId="0" animBg="1"/>
      <p:bldP spid="6" grpId="0"/>
      <p:bldP spid="10" grpId="0"/>
      <p:bldP spid="35868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611560" y="885957"/>
            <a:ext cx="2952259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夏朝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的巩固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措施</a:t>
            </a:r>
            <a:endParaRPr lang="en-US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线形标注 2 2"/>
          <p:cNvSpPr/>
          <p:nvPr>
            <p:custDataLst>
              <p:tags r:id="rId2"/>
            </p:custDataLst>
          </p:nvPr>
        </p:nvSpPr>
        <p:spPr>
          <a:xfrm>
            <a:off x="611560" y="1491630"/>
            <a:ext cx="6696744" cy="577215"/>
          </a:xfrm>
          <a:prstGeom prst="borderCallout2">
            <a:avLst>
              <a:gd name="adj1" fmla="val 16924"/>
              <a:gd name="adj2" fmla="val -259"/>
              <a:gd name="adj3" fmla="val 17602"/>
              <a:gd name="adj4" fmla="val -260"/>
              <a:gd name="adj5" fmla="val 16516"/>
              <a:gd name="adj6" fmla="val 15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2" tIns="45716" rIns="91432" bIns="45716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中心地区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：主要在今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河南中西部、山西南部一带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>
            <p:custDataLst>
              <p:tags r:id="rId3"/>
            </p:custDataLst>
          </p:nvPr>
        </p:nvSpPr>
        <p:spPr>
          <a:xfrm>
            <a:off x="611560" y="2639064"/>
            <a:ext cx="3590290" cy="1200321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92D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政而作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禹刑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昭公六年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>
            <p:custDataLst>
              <p:tags r:id="rId4"/>
            </p:custDataLst>
          </p:nvPr>
        </p:nvSpPr>
        <p:spPr>
          <a:xfrm>
            <a:off x="6287006" y="2376046"/>
            <a:ext cx="1024255" cy="297815"/>
          </a:xfrm>
          <a:prstGeom prst="rect">
            <a:avLst/>
          </a:prstGeom>
        </p:spPr>
        <p:txBody>
          <a:bodyPr wrap="square" lIns="91432" tIns="45716" rIns="91432" bIns="45716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sz="160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概况</a:t>
            </a:r>
            <a:endParaRPr lang="zh-CN" altLang="en-US" sz="160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5283398" y="2864476"/>
            <a:ext cx="3321050" cy="641081"/>
          </a:xfrm>
          <a:prstGeom prst="rect">
            <a:avLst/>
          </a:prstGeom>
        </p:spPr>
        <p:txBody>
          <a:bodyPr wrap="square" lIns="91432" tIns="45716" rIns="91432" bIns="45716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禹在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阳城修建城池，制定各种制度，社会生产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有了较大发展。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6"/>
            </p:custDataLst>
          </p:nvPr>
        </p:nvCxnSpPr>
        <p:spPr>
          <a:xfrm>
            <a:off x="4730206" y="2680281"/>
            <a:ext cx="3869690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>
            <p:custDataLst>
              <p:tags r:id="rId7"/>
            </p:custDataLst>
          </p:nvPr>
        </p:nvSpPr>
        <p:spPr>
          <a:xfrm>
            <a:off x="4716016" y="2355726"/>
            <a:ext cx="3870325" cy="2138045"/>
          </a:xfrm>
          <a:prstGeom prst="roundRect">
            <a:avLst>
              <a:gd name="adj" fmla="val 6716"/>
            </a:avLst>
          </a:prstGeom>
          <a:noFill/>
          <a:ln w="28575">
            <a:solidFill>
              <a:srgbClr val="BC834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5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>
            <p:custDataLst>
              <p:tags r:id="rId8"/>
            </p:custDataLst>
          </p:nvPr>
        </p:nvSpPr>
        <p:spPr>
          <a:xfrm>
            <a:off x="4737603" y="2930398"/>
            <a:ext cx="382270" cy="924560"/>
          </a:xfrm>
          <a:prstGeom prst="rect">
            <a:avLst/>
          </a:prstGeom>
        </p:spPr>
        <p:txBody>
          <a:bodyPr wrap="square" lIns="91432" tIns="45716" rIns="91432" bIns="45716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sz="160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统治措施</a:t>
            </a:r>
            <a:endParaRPr lang="zh-CN" altLang="en-US" sz="160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9"/>
            </p:custDataLst>
          </p:nvPr>
        </p:nvCxnSpPr>
        <p:spPr>
          <a:xfrm>
            <a:off x="5229674" y="2377911"/>
            <a:ext cx="0" cy="213741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5229674" y="3651870"/>
            <a:ext cx="3354705" cy="589280"/>
          </a:xfrm>
          <a:prstGeom prst="rect">
            <a:avLst/>
          </a:prstGeom>
        </p:spPr>
        <p:txBody>
          <a:bodyPr wrap="square" lIns="91432" tIns="45716" rIns="91432" bIns="45716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夏朝建立军队，制定刑法，设置监狱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，已有比较成熟的国家形态。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/>
      <p:bldP spid="11" grpId="0" bldLvl="0" animBg="1"/>
      <p:bldP spid="4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395605" y="745924"/>
            <a:ext cx="2504442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二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里头遗址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203848" y="699542"/>
            <a:ext cx="5616624" cy="1015655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夏朝</a:t>
            </a: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还尚未发现文字，</a:t>
            </a:r>
            <a:r>
              <a:rPr kumimoji="1"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目前的文字</a:t>
            </a: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史料仅存有后世对其记载，那</a:t>
            </a:r>
            <a:r>
              <a:rPr kumimoji="1" lang="zh-CN" altLang="en-US" sz="20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如何证实夏朝</a:t>
            </a:r>
            <a:r>
              <a:rPr kumimoji="1"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的存在？</a:t>
            </a:r>
            <a:endParaRPr kumimoji="1"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3390"/>
          <a:stretch>
            <a:fillRect/>
          </a:stretch>
        </p:blipFill>
        <p:spPr>
          <a:xfrm>
            <a:off x="395607" y="1289050"/>
            <a:ext cx="2504440" cy="1398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lum contrast="6000"/>
          </a:blip>
          <a:stretch>
            <a:fillRect/>
          </a:stretch>
        </p:blipFill>
        <p:spPr bwMode="auto">
          <a:xfrm>
            <a:off x="337185" y="3297559"/>
            <a:ext cx="2523490" cy="1450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337185" y="2759076"/>
            <a:ext cx="2562862" cy="50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32" tIns="45716" rIns="91432" bIns="45716" numCol="1" spcCol="0" rtlCol="0" fromWordArt="0" anchor="ctr" anchorCtr="0" forceAA="0" compatLnSpc="1">
            <a:noAutofit/>
          </a:bodyPr>
          <a:lstStyle/>
          <a:p>
            <a:pPr algn="ctr" rtl="0">
              <a:defRPr/>
            </a:pPr>
            <a:r>
              <a:rPr lang="zh-CN" altLang="en-US" sz="1600">
                <a:solidFill>
                  <a:srgbClr val="FFFFFF"/>
                </a:solidFill>
                <a:latin typeface="方正粗黑宋简体" panose="02000000000000000000" charset="-122"/>
                <a:ea typeface="方正粗黑宋简体" panose="02000000000000000000" charset="-122"/>
                <a:cs typeface="Arial" panose="020B0604020202020204"/>
                <a:sym typeface="+mn-ea"/>
              </a:rPr>
              <a:t>河南洛阳偃师二里头遗址</a:t>
            </a:r>
            <a:endParaRPr lang="zh-CN" altLang="en-US" sz="1600">
              <a:solidFill>
                <a:srgbClr val="FFFFFF"/>
              </a:solidFill>
              <a:latin typeface="方正粗黑宋简体" panose="02000000000000000000" charset="-122"/>
              <a:ea typeface="方正粗黑宋简体" panose="02000000000000000000" charset="-122"/>
              <a:cs typeface="Arial" panose="020B0604020202020204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31840" y="1693525"/>
            <a:ext cx="2880344" cy="23183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682" b="100000" l="203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12184" y="2243787"/>
            <a:ext cx="2736280" cy="153797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3779912" y="4215100"/>
            <a:ext cx="4608511" cy="5168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rtl="0" fontAlgn="auto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里头遗址一号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宫殿</a:t>
            </a:r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复原想象图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18000"/>
          </a:blip>
          <a:srcRect l="46366" t="20380" r="29593" b="27792"/>
          <a:stretch>
            <a:fillRect/>
          </a:stretch>
        </p:blipFill>
        <p:spPr>
          <a:xfrm>
            <a:off x="2915349" y="1150540"/>
            <a:ext cx="1410335" cy="18497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528" y="1055923"/>
            <a:ext cx="2412112" cy="216027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2388"/>
          <a:stretch>
            <a:fillRect/>
          </a:stretch>
        </p:blipFill>
        <p:spPr>
          <a:xfrm>
            <a:off x="2915345" y="3094912"/>
            <a:ext cx="1358265" cy="14814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>
            <a:off x="781220" y="3087927"/>
            <a:ext cx="1512350" cy="1488440"/>
          </a:xfrm>
          <a:prstGeom prst="rect">
            <a:avLst/>
          </a:prstGeom>
          <a:effectLst/>
        </p:spPr>
      </p:pic>
      <p:sp>
        <p:nvSpPr>
          <p:cNvPr id="11" name="左箭头 10"/>
          <p:cNvSpPr/>
          <p:nvPr>
            <p:custDataLst>
              <p:tags r:id="rId9"/>
            </p:custDataLst>
          </p:nvPr>
        </p:nvSpPr>
        <p:spPr>
          <a:xfrm>
            <a:off x="2411159" y="1798873"/>
            <a:ext cx="594995" cy="401955"/>
          </a:xfrm>
          <a:prstGeom prst="lef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275534" y="4413805"/>
            <a:ext cx="648212" cy="337185"/>
          </a:xfrm>
          <a:prstGeom prst="rect">
            <a:avLst/>
          </a:prstGeom>
          <a:solidFill>
            <a:schemeClr val="bg1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1600">
                <a:latin typeface="方正粗楷简体" panose="02000000000000000000" pitchFamily="2" charset="-122"/>
                <a:ea typeface="方正粗楷简体" panose="02000000000000000000" pitchFamily="2" charset="-122"/>
              </a:rPr>
              <a:t>铜鼎</a:t>
            </a:r>
            <a:endParaRPr lang="zh-CN" altLang="en-US" sz="160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539175" y="4413805"/>
            <a:ext cx="1996440" cy="337185"/>
          </a:xfrm>
          <a:prstGeom prst="rect">
            <a:avLst/>
          </a:prstGeom>
          <a:solidFill>
            <a:schemeClr val="bg1"/>
          </a:solidFill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sz="1600">
                <a:latin typeface="方正粗楷简体" panose="02000000000000000000" pitchFamily="2" charset="-122"/>
                <a:ea typeface="方正粗楷简体" panose="02000000000000000000" pitchFamily="2" charset="-122"/>
              </a:rPr>
              <a:t>镶嵌绿松石的铜牌</a:t>
            </a:r>
            <a:endParaRPr lang="zh-CN" altLang="en-US" sz="1600"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427917" y="1492498"/>
            <a:ext cx="4330700" cy="1511300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  <a:prstDash val="sysDash"/>
          </a:ln>
        </p:spPr>
        <p:txBody>
          <a:bodyPr wrap="square" lIns="91432" tIns="45716" rIns="91432" bIns="45716" rtlCol="0">
            <a:noAutofit/>
          </a:bodyPr>
          <a:lstStyle/>
          <a:p>
            <a:pPr algn="just"/>
            <a:r>
              <a:rPr lang="zh-CN" altLang="en-US" dirty="0" smtClean="0"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里头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遗址中有大型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宫殿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建筑群、大型墓葬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和为王室服务的手工业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作坊，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还有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贵族和平民的生活区、墓葬群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。这里还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出土了用于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祭祀等礼仪的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精美玉器和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乐器、青铜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酒器，镶嵌绿松石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的龙形器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方正粗楷简体" panose="02000000000000000000" pitchFamily="2" charset="-122"/>
              </a:rPr>
              <a:t>……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方正粗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4427916" y="790495"/>
            <a:ext cx="4330700" cy="646323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r>
              <a:rPr lang="zh-CN" altLang="en-US" dirty="0" smtClean="0">
                <a:latin typeface="方正粗楷简体" panose="02000000000000000000" pitchFamily="2" charset="-122"/>
                <a:ea typeface="方正粗楷简体" panose="02000000000000000000" pitchFamily="2" charset="-122"/>
              </a:rPr>
              <a:t>    </a:t>
            </a:r>
            <a:r>
              <a:rPr lang="zh-CN" altLang="en-US" b="1" dirty="0" smtClean="0">
                <a:latin typeface="宋体" panose="02010600030101010101" pitchFamily="2" charset="-122"/>
              </a:rPr>
              <a:t>阅读下列材料</a:t>
            </a:r>
            <a:r>
              <a:rPr lang="zh-CN" altLang="en-US" b="1" dirty="0">
                <a:latin typeface="宋体" panose="02010600030101010101" pitchFamily="2" charset="-122"/>
              </a:rPr>
              <a:t>，针对二里头遗址中的发现，给出合理的推论。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4427916" y="3197322"/>
            <a:ext cx="4330699" cy="13906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91432" tIns="45716" rIns="91432" bIns="45716" rtlCol="0">
            <a:noAutofit/>
          </a:bodyPr>
          <a:lstStyle/>
          <a:p>
            <a:pPr marL="285750" indent="-285750" algn="just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夏王朝出现了阶级分化和等级</a:t>
            </a:r>
            <a:r>
              <a:rPr lang="zh-CN" altLang="en-US" sz="2000" dirty="0" smtClean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界限；</a:t>
            </a:r>
            <a:endParaRPr lang="zh-CN" altLang="en-US" sz="2000" dirty="0">
              <a:solidFill>
                <a:schemeClr val="accent4">
                  <a:lumMod val="50000"/>
                </a:schemeClr>
              </a:solidFill>
              <a:latin typeface="方正粗楷简体" panose="02000000000000000000" pitchFamily="2" charset="-122"/>
              <a:ea typeface="方正粗楷简体" panose="02000000000000000000" pitchFamily="2" charset="-122"/>
              <a:cs typeface="方正粗楷简体" panose="02000000000000000000" pitchFamily="2" charset="-122"/>
            </a:endParaRPr>
          </a:p>
          <a:p>
            <a:pPr marL="285750" indent="-285750" algn="just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chemeClr val="accent4">
                    <a:lumMod val="50000"/>
                  </a:schemeClr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夏朝注重</a:t>
            </a:r>
            <a:r>
              <a:rPr lang="zh-CN" altLang="en-US" sz="2000" dirty="0" smtClean="0">
                <a:solidFill>
                  <a:schemeClr val="accent4">
                    <a:lumMod val="50000"/>
                  </a:schemeClr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祭祀；</a:t>
            </a:r>
            <a:endParaRPr lang="zh-CN" altLang="en-US" sz="2000" dirty="0">
              <a:solidFill>
                <a:schemeClr val="accent4">
                  <a:lumMod val="50000"/>
                </a:schemeClr>
              </a:solidFill>
              <a:latin typeface="方正粗楷简体" panose="02000000000000000000" pitchFamily="2" charset="-122"/>
              <a:ea typeface="方正粗楷简体" panose="02000000000000000000" pitchFamily="2" charset="-122"/>
              <a:cs typeface="方正粗楷简体" panose="02000000000000000000" pitchFamily="2" charset="-122"/>
            </a:endParaRPr>
          </a:p>
          <a:p>
            <a:pPr marL="285750" indent="-285750" algn="just">
              <a:buFont typeface="Wingdings" panose="05000000000000000000" charset="0"/>
              <a:buChar char="Ø"/>
            </a:pPr>
            <a:r>
              <a:rPr lang="zh-CN" altLang="en-US" sz="2000" dirty="0" smtClean="0">
                <a:solidFill>
                  <a:schemeClr val="accent4">
                    <a:lumMod val="50000"/>
                  </a:schemeClr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夏朝的青铜制作技术高超；</a:t>
            </a:r>
            <a:endParaRPr lang="zh-CN" altLang="en-US" sz="2000" dirty="0">
              <a:solidFill>
                <a:schemeClr val="accent4">
                  <a:lumMod val="50000"/>
                </a:schemeClr>
              </a:solidFill>
              <a:latin typeface="方正粗楷简体" panose="02000000000000000000" pitchFamily="2" charset="-122"/>
              <a:ea typeface="方正粗楷简体" panose="02000000000000000000" pitchFamily="2" charset="-122"/>
              <a:cs typeface="方正粗楷简体" panose="02000000000000000000" pitchFamily="2" charset="-122"/>
            </a:endParaRPr>
          </a:p>
          <a:p>
            <a:pPr marL="285750" indent="-285750" algn="just">
              <a:buFont typeface="Wingdings" panose="05000000000000000000" charset="0"/>
              <a:buChar char="Ø"/>
            </a:pPr>
            <a:r>
              <a:rPr lang="zh-CN" altLang="en-US" sz="2000" dirty="0">
                <a:solidFill>
                  <a:schemeClr val="accent4">
                    <a:lumMod val="50000"/>
                  </a:schemeClr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反映了夏朝时期的文明进程</a:t>
            </a:r>
            <a:r>
              <a:rPr lang="en-US" altLang="zh-CN" sz="2000" dirty="0">
                <a:solidFill>
                  <a:schemeClr val="accent4">
                    <a:lumMod val="50000"/>
                  </a:schemeClr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  <a:cs typeface="方正粗楷简体" panose="02000000000000000000" pitchFamily="2" charset="-122"/>
              </a:rPr>
              <a:t>……</a:t>
            </a:r>
            <a:endParaRPr lang="en-US" altLang="zh-CN" sz="2000" dirty="0">
              <a:solidFill>
                <a:schemeClr val="accent4">
                  <a:lumMod val="50000"/>
                </a:schemeClr>
              </a:solidFill>
              <a:latin typeface="方正粗楷简体" panose="02000000000000000000" pitchFamily="2" charset="-122"/>
              <a:ea typeface="方正粗楷简体" panose="02000000000000000000" pitchFamily="2" charset="-122"/>
              <a:cs typeface="方正粗楷简体" panose="02000000000000000000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85115" y="704216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539754" y="771550"/>
            <a:ext cx="2232046" cy="461657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91432" tIns="45716" rIns="91432" bIns="45716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5.</a:t>
            </a: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夏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桀的暴政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8" name="TextBox 37"/>
          <p:cNvSpPr txBox="1"/>
          <p:nvPr>
            <p:custDataLst>
              <p:tags r:id="rId3"/>
            </p:custDataLst>
          </p:nvPr>
        </p:nvSpPr>
        <p:spPr>
          <a:xfrm>
            <a:off x="539754" y="1299421"/>
            <a:ext cx="8179435" cy="1200321"/>
          </a:xfrm>
          <a:prstGeom prst="rect">
            <a:avLst/>
          </a:prstGeom>
          <a:solidFill>
            <a:schemeClr val="bg1"/>
          </a:solidFill>
          <a:ln w="22225" cmpd="sng">
            <a:solidFill>
              <a:srgbClr val="C00000"/>
            </a:solidFill>
            <a:prstDash val="sysDash"/>
          </a:ln>
        </p:spPr>
        <p:txBody>
          <a:bodyPr wrap="square" lIns="91432" tIns="45716" rIns="91432" bIns="45716" rtlCol="0">
            <a:spAutoFit/>
          </a:bodyPr>
          <a:lstStyle/>
          <a:p>
            <a:pPr algn="just"/>
            <a:r>
              <a:rPr lang="zh-CN" altLang="en-US" b="1" dirty="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夏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桀，又名癸，商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汤定他的谥号为桀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凶猛的意思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。文武双全，赤手可以把铁钩拉直，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但他荒淫无度，暴虐无道。他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建造了许多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豪华宫殿，无休止地征发百姓，强迫他们劳役。平民和奴隶纷纷怠工，反抗桀的暴政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。他在位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43年，国亡，被放逐而饿死。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39754" y="2605407"/>
            <a:ext cx="2726055" cy="2035810"/>
          </a:xfrm>
          <a:prstGeom prst="rect">
            <a:avLst/>
          </a:prstGeom>
          <a:noFill/>
        </p:spPr>
        <p:txBody>
          <a:bodyPr wrap="square" lIns="91432" tIns="45716" rIns="91432" bIns="45716" rtlCol="0">
            <a:no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阅读材料并观察图片，说说你看到了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什么。从</a:t>
            </a:r>
            <a:r>
              <a:rPr lang="zh-CN" altLang="en-US" sz="2400" b="1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图中可以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看出，夏</a:t>
            </a:r>
            <a:r>
              <a:rPr lang="zh-CN" altLang="en-US" sz="2400" b="1" dirty="0">
                <a:solidFill>
                  <a:srgbClr val="FF0000"/>
                </a:solidFill>
                <a:latin typeface="方正粗楷简体" panose="02000000000000000000" pitchFamily="2" charset="-122"/>
                <a:ea typeface="方正粗楷简体" panose="02000000000000000000" pitchFamily="2" charset="-122"/>
              </a:rPr>
              <a:t>桀是个什么样的统治者？</a:t>
            </a:r>
            <a:endParaRPr lang="zh-CN" altLang="en-US" sz="2400" b="1" dirty="0">
              <a:solidFill>
                <a:srgbClr val="FF0000"/>
              </a:solidFill>
              <a:latin typeface="方正粗楷简体" panose="02000000000000000000" pitchFamily="2" charset="-122"/>
              <a:ea typeface="方正粗楷简体" panose="02000000000000000000" pitchFamily="2" charset="-122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588253" y="2573241"/>
            <a:ext cx="2088203" cy="2230757"/>
          </a:xfrm>
          <a:prstGeom prst="rect">
            <a:avLst/>
          </a:prstGeom>
          <a:noFill/>
        </p:spPr>
      </p:pic>
      <p:graphicFrame>
        <p:nvGraphicFramePr>
          <p:cNvPr id="43" name="Object 12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2915924" y="3507742"/>
          <a:ext cx="136334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剪辑" r:id="rId8" imgW="19240500" imgH="23574375" progId="">
                  <p:embed/>
                </p:oleObj>
              </mc:Choice>
              <mc:Fallback>
                <p:oleObj name="剪辑" r:id="rId8" imgW="19240500" imgH="2357437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15924" y="3507742"/>
                        <a:ext cx="1363345" cy="1225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标注 12"/>
          <p:cNvSpPr/>
          <p:nvPr>
            <p:custDataLst>
              <p:tags r:id="rId10"/>
            </p:custDataLst>
          </p:nvPr>
        </p:nvSpPr>
        <p:spPr>
          <a:xfrm>
            <a:off x="3430906" y="2594471"/>
            <a:ext cx="2703830" cy="841375"/>
          </a:xfrm>
          <a:prstGeom prst="wedgeRoundRectCallout">
            <a:avLst>
              <a:gd name="adj1" fmla="val 81673"/>
              <a:gd name="adj2" fmla="val 36641"/>
              <a:gd name="adj3" fmla="val 16667"/>
            </a:avLst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天之有日，犹吾之有民。日有亡哉？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圆角矩形标注 13"/>
          <p:cNvSpPr/>
          <p:nvPr>
            <p:custDataLst>
              <p:tags r:id="rId11"/>
            </p:custDataLst>
          </p:nvPr>
        </p:nvSpPr>
        <p:spPr>
          <a:xfrm>
            <a:off x="4355465" y="3723878"/>
            <a:ext cx="2017395" cy="951230"/>
          </a:xfrm>
          <a:prstGeom prst="wedgeRoundRectCallout">
            <a:avLst>
              <a:gd name="adj1" fmla="val -76512"/>
              <a:gd name="adj2" fmla="val -9527"/>
              <a:gd name="adj3" fmla="val 16667"/>
            </a:avLst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32" tIns="45716" rIns="91432" bIns="45716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百姓:时日曷丧,予及汝皆亡。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2887273" y="61599"/>
            <a:ext cx="3554209" cy="5607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夏朝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的建立与家天下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4261"/>
  <p:tag name="KSO_WM_BEAUTIFY_FLAG" val=""/>
</p:tagLst>
</file>

<file path=ppt/tags/tag101.xml><?xml version="1.0" encoding="utf-8"?>
<p:tagLst xmlns:p="http://schemas.openxmlformats.org/presentationml/2006/main">
  <p:tag name="AS_UNIQUEID" val="12733"/>
  <p:tag name="KSO_WM_BEAUTIFY_FLAG" val=""/>
</p:tagLst>
</file>

<file path=ppt/tags/tag102.xml><?xml version="1.0" encoding="utf-8"?>
<p:tagLst xmlns:p="http://schemas.openxmlformats.org/presentationml/2006/main">
  <p:tag name="AS_UNIQUEID" val="12737"/>
  <p:tag name="KSO_WM_BEAUTIFY_FLAG" val=""/>
</p:tagLst>
</file>

<file path=ppt/tags/tag103.xml><?xml version="1.0" encoding="utf-8"?>
<p:tagLst xmlns:p="http://schemas.openxmlformats.org/presentationml/2006/main">
  <p:tag name="AS_UNIQUEID" val="492"/>
  <p:tag name="KSO_WM_BEAUTIFY_FLAG" val=""/>
</p:tagLst>
</file>

<file path=ppt/tags/tag104.xml><?xml version="1.0" encoding="utf-8"?>
<p:tagLst xmlns:p="http://schemas.openxmlformats.org/presentationml/2006/main">
  <p:tag name="AS_UNIQUEID" val="498"/>
  <p:tag name="KSO_WM_BEAUTIFY_FLAG" val=""/>
</p:tagLst>
</file>

<file path=ppt/tags/tag105.xml><?xml version="1.0" encoding="utf-8"?>
<p:tagLst xmlns:p="http://schemas.openxmlformats.org/presentationml/2006/main">
  <p:tag name="AS_UNIQUEID" val="444"/>
  <p:tag name="KSO_WM_BEAUTIFY_FLAG" val=""/>
</p:tagLst>
</file>

<file path=ppt/tags/tag106.xml><?xml version="1.0" encoding="utf-8"?>
<p:tagLst xmlns:p="http://schemas.openxmlformats.org/presentationml/2006/main">
  <p:tag name="KSO_WM_SPECIAL_SOURCE" val="bdnull"/>
</p:tagLst>
</file>

<file path=ppt/tags/tag107.xml><?xml version="1.0" encoding="utf-8"?>
<p:tagLst xmlns:p="http://schemas.openxmlformats.org/presentationml/2006/main">
  <p:tag name="AS_UNIQUEID" val="444"/>
  <p:tag name="KSO_WM_BEAUTIFY_FLAG" val=""/>
</p:tagLst>
</file>

<file path=ppt/tags/tag108.xml><?xml version="1.0" encoding="utf-8"?>
<p:tagLst xmlns:p="http://schemas.openxmlformats.org/presentationml/2006/main">
  <p:tag name="AS_UNIQUEID" val="12746"/>
  <p:tag name="KSO_WM_BEAUTIFY_FLAG" val=""/>
</p:tagLst>
</file>

<file path=ppt/tags/tag109.xml><?xml version="1.0" encoding="utf-8"?>
<p:tagLst xmlns:p="http://schemas.openxmlformats.org/presentationml/2006/main">
  <p:tag name="AS_UNIQUEID" val="85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857"/>
  <p:tag name="KSO_WM_BEAUTIFY_FLAG" val=""/>
</p:tagLst>
</file>

<file path=ppt/tags/tag111.xml><?xml version="1.0" encoding="utf-8"?>
<p:tagLst xmlns:p="http://schemas.openxmlformats.org/presentationml/2006/main">
  <p:tag name="AS_UNIQUEID" val="858"/>
  <p:tag name="KSO_WM_BEAUTIFY_FLAG" val=""/>
</p:tagLst>
</file>

<file path=ppt/tags/tag112.xml><?xml version="1.0" encoding="utf-8"?>
<p:tagLst xmlns:p="http://schemas.openxmlformats.org/presentationml/2006/main">
  <p:tag name="AS_UNIQUEID" val="859"/>
  <p:tag name="KSO_WM_BEAUTIFY_FLAG" val=""/>
</p:tagLst>
</file>

<file path=ppt/tags/tag113.xml><?xml version="1.0" encoding="utf-8"?>
<p:tagLst xmlns:p="http://schemas.openxmlformats.org/presentationml/2006/main">
  <p:tag name="AS_UNIQUEID" val="860"/>
  <p:tag name="KSO_WM_BEAUTIFY_FLAG" val=""/>
</p:tagLst>
</file>

<file path=ppt/tags/tag114.xml><?xml version="1.0" encoding="utf-8"?>
<p:tagLst xmlns:p="http://schemas.openxmlformats.org/presentationml/2006/main">
  <p:tag name="AS_UNIQUEID" val="861"/>
  <p:tag name="KSO_WM_BEAUTIFY_FLAG" val=""/>
</p:tagLst>
</file>

<file path=ppt/tags/tag115.xml><?xml version="1.0" encoding="utf-8"?>
<p:tagLst xmlns:p="http://schemas.openxmlformats.org/presentationml/2006/main">
  <p:tag name="AS_UNIQUEID" val="862"/>
  <p:tag name="KSO_WM_BEAUTIFY_FLAG" val=""/>
</p:tagLst>
</file>

<file path=ppt/tags/tag116.xml><?xml version="1.0" encoding="utf-8"?>
<p:tagLst xmlns:p="http://schemas.openxmlformats.org/presentationml/2006/main">
  <p:tag name="KSO_WM_SPECIAL_SOURCE" val="bdnull"/>
</p:tagLst>
</file>

<file path=ppt/tags/tag117.xml><?xml version="1.0" encoding="utf-8"?>
<p:tagLst xmlns:p="http://schemas.openxmlformats.org/presentationml/2006/main">
  <p:tag name="AS_UNIQUEID" val="1290"/>
</p:tagLst>
</file>

<file path=ppt/tags/tag118.xml><?xml version="1.0" encoding="utf-8"?>
<p:tagLst xmlns:p="http://schemas.openxmlformats.org/presentationml/2006/main">
  <p:tag name="AS_UNIQUEID" val="1291"/>
</p:tagLst>
</file>

<file path=ppt/tags/tag119.xml><?xml version="1.0" encoding="utf-8"?>
<p:tagLst xmlns:p="http://schemas.openxmlformats.org/presentationml/2006/main">
  <p:tag name="AS_UNIQUEID" val="1292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12746"/>
  <p:tag name="KSO_WM_BEAUTIFY_FLAG" val=""/>
</p:tagLst>
</file>

<file path=ppt/tags/tag121.xml><?xml version="1.0" encoding="utf-8"?>
<p:tagLst xmlns:p="http://schemas.openxmlformats.org/presentationml/2006/main">
  <p:tag name="AS_UNIQUEID" val="4942"/>
</p:tagLst>
</file>

<file path=ppt/tags/tag122.xml><?xml version="1.0" encoding="utf-8"?>
<p:tagLst xmlns:p="http://schemas.openxmlformats.org/presentationml/2006/main">
  <p:tag name="AS_UNIQUEID" val="3906"/>
  <p:tag name="KSO_WM_BEAUTIFY_FLAG" val=""/>
</p:tagLst>
</file>

<file path=ppt/tags/tag123.xml><?xml version="1.0" encoding="utf-8"?>
<p:tagLst xmlns:p="http://schemas.openxmlformats.org/presentationml/2006/main">
  <p:tag name="AS_UNIQUEID" val="4943"/>
  <p:tag name="KSO_WM_BEAUTIFY_FLAG" val=""/>
</p:tagLst>
</file>

<file path=ppt/tags/tag124.xml><?xml version="1.0" encoding="utf-8"?>
<p:tagLst xmlns:p="http://schemas.openxmlformats.org/presentationml/2006/main">
  <p:tag name="AS_UNIQUEID" val="4961"/>
  <p:tag name="KSO_WM_BEAUTIFY_FLAG" val=""/>
</p:tagLst>
</file>

<file path=ppt/tags/tag125.xml><?xml version="1.0" encoding="utf-8"?>
<p:tagLst xmlns:p="http://schemas.openxmlformats.org/presentationml/2006/main">
  <p:tag name="AS_UNIQUEID" val="3893"/>
  <p:tag name="KSO_WM_BEAUTIFY_FLAG" val=""/>
</p:tagLst>
</file>

<file path=ppt/tags/tag126.xml><?xml version="1.0" encoding="utf-8"?>
<p:tagLst xmlns:p="http://schemas.openxmlformats.org/presentationml/2006/main">
  <p:tag name="AS_UNIQUEID" val="3897"/>
  <p:tag name="KSO_WM_BEAUTIFY_FLAG" val=""/>
</p:tagLst>
</file>

<file path=ppt/tags/tag127.xml><?xml version="1.0" encoding="utf-8"?>
<p:tagLst xmlns:p="http://schemas.openxmlformats.org/presentationml/2006/main">
  <p:tag name="AS_UNIQUEID" val="3898"/>
  <p:tag name="KSO_WM_BEAUTIFY_FLAG" val=""/>
</p:tagLst>
</file>

<file path=ppt/tags/tag128.xml><?xml version="1.0" encoding="utf-8"?>
<p:tagLst xmlns:p="http://schemas.openxmlformats.org/presentationml/2006/main">
  <p:tag name="AS_UNIQUEID" val="3899"/>
  <p:tag name="KSO_WM_BEAUTIFY_FLAG" val=""/>
</p:tagLst>
</file>

<file path=ppt/tags/tag129.xml><?xml version="1.0" encoding="utf-8"?>
<p:tagLst xmlns:p="http://schemas.openxmlformats.org/presentationml/2006/main">
  <p:tag name="AS_UNIQUEID" val="3900"/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4956"/>
  <p:tag name="KSO_WM_BEAUTIFY_FLAG" val=""/>
</p:tagLst>
</file>

<file path=ppt/tags/tag131.xml><?xml version="1.0" encoding="utf-8"?>
<p:tagLst xmlns:p="http://schemas.openxmlformats.org/presentationml/2006/main">
  <p:tag name="AS_UNIQUEID" val="3901"/>
  <p:tag name="KSO_WM_BEAUTIFY_FLAG" val=""/>
</p:tagLst>
</file>

<file path=ppt/tags/tag132.xml><?xml version="1.0" encoding="utf-8"?>
<p:tagLst xmlns:p="http://schemas.openxmlformats.org/presentationml/2006/main">
  <p:tag name="AS_UNIQUEID" val="444"/>
  <p:tag name="KSO_WM_BEAUTIFY_FLAG" val=""/>
</p:tagLst>
</file>

<file path=ppt/tags/tag133.xml><?xml version="1.0" encoding="utf-8"?>
<p:tagLst xmlns:p="http://schemas.openxmlformats.org/presentationml/2006/main">
  <p:tag name="KSO_WM_SPECIAL_SOURCE" val="bdnull"/>
</p:tagLst>
</file>

<file path=ppt/tags/tag134.xml><?xml version="1.0" encoding="utf-8"?>
<p:tagLst xmlns:p="http://schemas.openxmlformats.org/presentationml/2006/main">
  <p:tag name="AS_UNIQUEID" val="1290"/>
</p:tagLst>
</file>

<file path=ppt/tags/tag135.xml><?xml version="1.0" encoding="utf-8"?>
<p:tagLst xmlns:p="http://schemas.openxmlformats.org/presentationml/2006/main">
  <p:tag name="AS_UNIQUEID" val="1291"/>
</p:tagLst>
</file>

<file path=ppt/tags/tag136.xml><?xml version="1.0" encoding="utf-8"?>
<p:tagLst xmlns:p="http://schemas.openxmlformats.org/presentationml/2006/main">
  <p:tag name="AS_UNIQUEID" val="1292"/>
</p:tagLst>
</file>

<file path=ppt/tags/tag137.xml><?xml version="1.0" encoding="utf-8"?>
<p:tagLst xmlns:p="http://schemas.openxmlformats.org/presentationml/2006/main">
  <p:tag name="AS_UNIQUEID" val="12754"/>
  <p:tag name="KSO_WM_BEAUTIFY_FLAG" val=""/>
</p:tagLst>
</file>

<file path=ppt/tags/tag138.xml><?xml version="1.0" encoding="utf-8"?>
<p:tagLst xmlns:p="http://schemas.openxmlformats.org/presentationml/2006/main">
  <p:tag name="AS_UNIQUEID" val="4420"/>
  <p:tag name="KSO_WM_BEAUTIFY_FLAG" val=""/>
</p:tagLst>
</file>

<file path=ppt/tags/tag139.xml><?xml version="1.0" encoding="utf-8"?>
<p:tagLst xmlns:p="http://schemas.openxmlformats.org/presentationml/2006/main">
  <p:tag name="AS_UNIQUEID" val="4421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4422"/>
  <p:tag name="KSO_WM_BEAUTIFY_FLAG" val=""/>
</p:tagLst>
</file>

<file path=ppt/tags/tag141.xml><?xml version="1.0" encoding="utf-8"?>
<p:tagLst xmlns:p="http://schemas.openxmlformats.org/presentationml/2006/main">
  <p:tag name="AS_UNIQUEID" val="4423"/>
  <p:tag name="KSO_WM_BEAUTIFY_FLAG" val=""/>
</p:tagLst>
</file>

<file path=ppt/tags/tag142.xml><?xml version="1.0" encoding="utf-8"?>
<p:tagLst xmlns:p="http://schemas.openxmlformats.org/presentationml/2006/main">
  <p:tag name="AS_UNIQUEID" val="4424"/>
  <p:tag name="KSO_WM_BEAUTIFY_FLAG" val=""/>
</p:tagLst>
</file>

<file path=ppt/tags/tag143.xml><?xml version="1.0" encoding="utf-8"?>
<p:tagLst xmlns:p="http://schemas.openxmlformats.org/presentationml/2006/main">
  <p:tag name="AS_UNIQUEID" val="4425"/>
  <p:tag name="KSO_WM_BEAUTIFY_FLAG" val=""/>
</p:tagLst>
</file>

<file path=ppt/tags/tag144.xml><?xml version="1.0" encoding="utf-8"?>
<p:tagLst xmlns:p="http://schemas.openxmlformats.org/presentationml/2006/main">
  <p:tag name="AS_UNIQUEID" val="4428"/>
  <p:tag name="KSO_WM_BEAUTIFY_FLAG" val=""/>
</p:tagLst>
</file>

<file path=ppt/tags/tag145.xml><?xml version="1.0" encoding="utf-8"?>
<p:tagLst xmlns:p="http://schemas.openxmlformats.org/presentationml/2006/main">
  <p:tag name="AS_UNIQUEID" val="4433"/>
  <p:tag name="KSO_WM_BEAUTIFY_FLAG" val=""/>
</p:tagLst>
</file>

<file path=ppt/tags/tag146.xml><?xml version="1.0" encoding="utf-8"?>
<p:tagLst xmlns:p="http://schemas.openxmlformats.org/presentationml/2006/main">
  <p:tag name="AS_UNIQUEID" val="4434"/>
  <p:tag name="KSO_WM_BEAUTIFY_FLAG" val=""/>
</p:tagLst>
</file>

<file path=ppt/tags/tag147.xml><?xml version="1.0" encoding="utf-8"?>
<p:tagLst xmlns:p="http://schemas.openxmlformats.org/presentationml/2006/main">
  <p:tag name="AS_UNIQUEID" val="4435"/>
  <p:tag name="KSO_WM_BEAUTIFY_FLAG" val=""/>
</p:tagLst>
</file>

<file path=ppt/tags/tag148.xml><?xml version="1.0" encoding="utf-8"?>
<p:tagLst xmlns:p="http://schemas.openxmlformats.org/presentationml/2006/main">
  <p:tag name="AS_UNIQUEID" val="1507"/>
</p:tagLst>
</file>

<file path=ppt/tags/tag149.xml><?xml version="1.0" encoding="utf-8"?>
<p:tagLst xmlns:p="http://schemas.openxmlformats.org/presentationml/2006/main">
  <p:tag name="AS_UNIQUEID" val="1508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AS_UNIQUEID" val="1509"/>
  <p:tag name="KSO_WM_BEAUTIFY_FLAG" val=""/>
</p:tagLst>
</file>

<file path=ppt/tags/tag151.xml><?xml version="1.0" encoding="utf-8"?>
<p:tagLst xmlns:p="http://schemas.openxmlformats.org/presentationml/2006/main">
  <p:tag name="AS_UNIQUEID" val="4432"/>
  <p:tag name="KSO_WM_BEAUTIFY_FLAG" val=""/>
</p:tagLst>
</file>

<file path=ppt/tags/tag152.xml><?xml version="1.0" encoding="utf-8"?>
<p:tagLst xmlns:p="http://schemas.openxmlformats.org/presentationml/2006/main">
  <p:tag name="AS_UNIQUEID" val="4434"/>
  <p:tag name="KSO_WM_BEAUTIFY_FLAG" val=""/>
</p:tagLst>
</file>

<file path=ppt/tags/tag153.xml><?xml version="1.0" encoding="utf-8"?>
<p:tagLst xmlns:p="http://schemas.openxmlformats.org/presentationml/2006/main">
  <p:tag name="AS_UNIQUEID" val="3735"/>
  <p:tag name="KSO_WM_BEAUTIFY_FLAG" val=""/>
</p:tagLst>
</file>

<file path=ppt/tags/tag154.xml><?xml version="1.0" encoding="utf-8"?>
<p:tagLst xmlns:p="http://schemas.openxmlformats.org/presentationml/2006/main">
  <p:tag name="AS_UNIQUEID" val="444"/>
  <p:tag name="KSO_WM_BEAUTIFY_FLAG" val=""/>
</p:tagLst>
</file>

<file path=ppt/tags/tag155.xml><?xml version="1.0" encoding="utf-8"?>
<p:tagLst xmlns:p="http://schemas.openxmlformats.org/presentationml/2006/main">
  <p:tag name="KSO_WM_SPECIAL_SOURCE" val="bdnull"/>
</p:tagLst>
</file>

<file path=ppt/tags/tag156.xml><?xml version="1.0" encoding="utf-8"?>
<p:tagLst xmlns:p="http://schemas.openxmlformats.org/presentationml/2006/main">
  <p:tag name="AS_UNIQUEID" val="1290"/>
</p:tagLst>
</file>

<file path=ppt/tags/tag157.xml><?xml version="1.0" encoding="utf-8"?>
<p:tagLst xmlns:p="http://schemas.openxmlformats.org/presentationml/2006/main">
  <p:tag name="AS_UNIQUEID" val="1291"/>
</p:tagLst>
</file>

<file path=ppt/tags/tag158.xml><?xml version="1.0" encoding="utf-8"?>
<p:tagLst xmlns:p="http://schemas.openxmlformats.org/presentationml/2006/main">
  <p:tag name="AS_UNIQUEID" val="1292"/>
</p:tagLst>
</file>

<file path=ppt/tags/tag159.xml><?xml version="1.0" encoding="utf-8"?>
<p:tagLst xmlns:p="http://schemas.openxmlformats.org/presentationml/2006/main">
  <p:tag name="AS_UNIQUEID" val="12758"/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3974"/>
  <p:tag name="KSO_WM_BEAUTIFY_FLAG" val=""/>
</p:tagLst>
</file>

<file path=ppt/tags/tag161.xml><?xml version="1.0" encoding="utf-8"?>
<p:tagLst xmlns:p="http://schemas.openxmlformats.org/presentationml/2006/main">
  <p:tag name="AS_UNIQUEID" val="3976"/>
  <p:tag name="KSO_WM_BEAUTIFY_FLAG" val=""/>
</p:tagLst>
</file>

<file path=ppt/tags/tag162.xml><?xml version="1.0" encoding="utf-8"?>
<p:tagLst xmlns:p="http://schemas.openxmlformats.org/presentationml/2006/main">
  <p:tag name="AS_UNIQUEID" val="3985"/>
  <p:tag name="KSO_WM_BEAUTIFY_FLAG" val=""/>
</p:tagLst>
</file>

<file path=ppt/tags/tag163.xml><?xml version="1.0" encoding="utf-8"?>
<p:tagLst xmlns:p="http://schemas.openxmlformats.org/presentationml/2006/main">
  <p:tag name="AS_UNIQUEID" val="3911"/>
  <p:tag name="KSO_WM_BEAUTIFY_FLAG" val=""/>
</p:tagLst>
</file>

<file path=ppt/tags/tag164.xml><?xml version="1.0" encoding="utf-8"?>
<p:tagLst xmlns:p="http://schemas.openxmlformats.org/presentationml/2006/main">
  <p:tag name="AS_UNIQUEID" val="4437"/>
  <p:tag name="KSO_WM_BEAUTIFY_FLAG" val=""/>
</p:tagLst>
</file>

<file path=ppt/tags/tag165.xml><?xml version="1.0" encoding="utf-8"?>
<p:tagLst xmlns:p="http://schemas.openxmlformats.org/presentationml/2006/main">
  <p:tag name="AS_UNIQUEID" val="1700"/>
  <p:tag name="KSO_WM_BEAUTIFY_FLAG" val=""/>
</p:tagLst>
</file>

<file path=ppt/tags/tag166.xml><?xml version="1.0" encoding="utf-8"?>
<p:tagLst xmlns:p="http://schemas.openxmlformats.org/presentationml/2006/main">
  <p:tag name="AS_UNIQUEID" val="444"/>
  <p:tag name="KSO_WM_BEAUTIFY_FLAG" val=""/>
</p:tagLst>
</file>

<file path=ppt/tags/tag167.xml><?xml version="1.0" encoding="utf-8"?>
<p:tagLst xmlns:p="http://schemas.openxmlformats.org/presentationml/2006/main">
  <p:tag name="AS_UNIQUEID" val="749"/>
</p:tagLst>
</file>

<file path=ppt/tags/tag168.xml><?xml version="1.0" encoding="utf-8"?>
<p:tagLst xmlns:p="http://schemas.openxmlformats.org/presentationml/2006/main">
  <p:tag name="AS_UNIQUEID" val="750"/>
</p:tagLst>
</file>

<file path=ppt/tags/tag169.xml><?xml version="1.0" encoding="utf-8"?>
<p:tagLst xmlns:p="http://schemas.openxmlformats.org/presentationml/2006/main">
  <p:tag name="AS_UNIQUEID" val="751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AS_UNIQUEID" val="12766"/>
  <p:tag name="KSO_WM_BEAUTIFY_FLAG" val=""/>
</p:tagLst>
</file>

<file path=ppt/tags/tag171.xml><?xml version="1.0" encoding="utf-8"?>
<p:tagLst xmlns:p="http://schemas.openxmlformats.org/presentationml/2006/main">
  <p:tag name="AS_UNIQUEID" val="890"/>
  <p:tag name="KSO_WM_BEAUTIFY_FLAG" val=""/>
</p:tagLst>
</file>

<file path=ppt/tags/tag172.xml><?xml version="1.0" encoding="utf-8"?>
<p:tagLst xmlns:p="http://schemas.openxmlformats.org/presentationml/2006/main">
  <p:tag name="AS_UNIQUEID" val="891"/>
</p:tagLst>
</file>

<file path=ppt/tags/tag173.xml><?xml version="1.0" encoding="utf-8"?>
<p:tagLst xmlns:p="http://schemas.openxmlformats.org/presentationml/2006/main">
  <p:tag name="AS_UNIQUEID" val="892"/>
  <p:tag name="KSO_WM_BEAUTIFY_FLAG" val=""/>
</p:tagLst>
</file>

<file path=ppt/tags/tag174.xml><?xml version="1.0" encoding="utf-8"?>
<p:tagLst xmlns:p="http://schemas.openxmlformats.org/presentationml/2006/main">
  <p:tag name="AS_UNIQUEID" val="893"/>
  <p:tag name="KSO_WM_BEAUTIFY_FLAG" val=""/>
</p:tagLst>
</file>

<file path=ppt/tags/tag175.xml><?xml version="1.0" encoding="utf-8"?>
<p:tagLst xmlns:p="http://schemas.openxmlformats.org/presentationml/2006/main">
  <p:tag name="AS_UNIQUEID" val="895"/>
  <p:tag name="KSO_WM_BEAUTIFY_FLAG" val=""/>
</p:tagLst>
</file>

<file path=ppt/tags/tag176.xml><?xml version="1.0" encoding="utf-8"?>
<p:tagLst xmlns:p="http://schemas.openxmlformats.org/presentationml/2006/main">
  <p:tag name="AS_UNIQUEID" val="896"/>
  <p:tag name="KSO_WM_BEAUTIFY_FLAG" val=""/>
</p:tagLst>
</file>

<file path=ppt/tags/tag177.xml><?xml version="1.0" encoding="utf-8"?>
<p:tagLst xmlns:p="http://schemas.openxmlformats.org/presentationml/2006/main">
  <p:tag name="AS_UNIQUEID" val="897"/>
  <p:tag name="KSO_WM_BEAUTIFY_FLAG" val=""/>
</p:tagLst>
</file>

<file path=ppt/tags/tag178.xml><?xml version="1.0" encoding="utf-8"?>
<p:tagLst xmlns:p="http://schemas.openxmlformats.org/presentationml/2006/main">
  <p:tag name="AS_UNIQUEID" val="898"/>
  <p:tag name="KSO_WM_BEAUTIFY_FLAG" val=""/>
</p:tagLst>
</file>

<file path=ppt/tags/tag179.xml><?xml version="1.0" encoding="utf-8"?>
<p:tagLst xmlns:p="http://schemas.openxmlformats.org/presentationml/2006/main">
  <p:tag name="AS_UNIQUEID" val="899"/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AS_UNIQUEID" val="444"/>
  <p:tag name="KSO_WM_BEAUTIFY_FLAG" val=""/>
</p:tagLst>
</file>

<file path=ppt/tags/tag181.xml><?xml version="1.0" encoding="utf-8"?>
<p:tagLst xmlns:p="http://schemas.openxmlformats.org/presentationml/2006/main">
  <p:tag name="AS_UNIQUEID" val="749"/>
</p:tagLst>
</file>

<file path=ppt/tags/tag182.xml><?xml version="1.0" encoding="utf-8"?>
<p:tagLst xmlns:p="http://schemas.openxmlformats.org/presentationml/2006/main">
  <p:tag name="AS_UNIQUEID" val="750"/>
</p:tagLst>
</file>

<file path=ppt/tags/tag183.xml><?xml version="1.0" encoding="utf-8"?>
<p:tagLst xmlns:p="http://schemas.openxmlformats.org/presentationml/2006/main">
  <p:tag name="AS_UNIQUEID" val="751"/>
</p:tagLst>
</file>

<file path=ppt/tags/tag184.xml><?xml version="1.0" encoding="utf-8"?>
<p:tagLst xmlns:p="http://schemas.openxmlformats.org/presentationml/2006/main">
  <p:tag name="AS_UNIQUEID" val="12762"/>
  <p:tag name="KSO_WM_BEAUTIFY_FLAG" val=""/>
</p:tagLst>
</file>

<file path=ppt/tags/tag185.xml><?xml version="1.0" encoding="utf-8"?>
<p:tagLst xmlns:p="http://schemas.openxmlformats.org/presentationml/2006/main">
  <p:tag name="AS_UNIQUEID" val="3992"/>
  <p:tag name="KSO_WM_BEAUTIFY_FLAG" val=""/>
</p:tagLst>
</file>

<file path=ppt/tags/tag186.xml><?xml version="1.0" encoding="utf-8"?>
<p:tagLst xmlns:p="http://schemas.openxmlformats.org/presentationml/2006/main">
  <p:tag name="AS_UNIQUEID" val="444"/>
  <p:tag name="KSO_WM_BEAUTIFY_FLAG" val=""/>
</p:tagLst>
</file>

<file path=ppt/tags/tag187.xml><?xml version="1.0" encoding="utf-8"?>
<p:tagLst xmlns:p="http://schemas.openxmlformats.org/presentationml/2006/main">
  <p:tag name="AS_UNIQUEID" val="749"/>
</p:tagLst>
</file>

<file path=ppt/tags/tag188.xml><?xml version="1.0" encoding="utf-8"?>
<p:tagLst xmlns:p="http://schemas.openxmlformats.org/presentationml/2006/main">
  <p:tag name="AS_UNIQUEID" val="750"/>
</p:tagLst>
</file>

<file path=ppt/tags/tag189.xml><?xml version="1.0" encoding="utf-8"?>
<p:tagLst xmlns:p="http://schemas.openxmlformats.org/presentationml/2006/main">
  <p:tag name="AS_UNIQUEID" val="751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190.xml><?xml version="1.0" encoding="utf-8"?>
<p:tagLst xmlns:p="http://schemas.openxmlformats.org/presentationml/2006/main">
  <p:tag name="AS_UNIQUEID" val="4343"/>
</p:tagLst>
</file>

<file path=ppt/tags/tag191.xml><?xml version="1.0" encoding="utf-8"?>
<p:tagLst xmlns:p="http://schemas.openxmlformats.org/presentationml/2006/main">
  <p:tag name="AS_UNIQUEID" val="4344"/>
</p:tagLst>
</file>

<file path=ppt/tags/tag192.xml><?xml version="1.0" encoding="utf-8"?>
<p:tagLst xmlns:p="http://schemas.openxmlformats.org/presentationml/2006/main">
  <p:tag name="AS_UNIQUEID" val="4345"/>
</p:tagLst>
</file>

<file path=ppt/tags/tag193.xml><?xml version="1.0" encoding="utf-8"?>
<p:tagLst xmlns:p="http://schemas.openxmlformats.org/presentationml/2006/main">
  <p:tag name="AS_UNIQUEID" val="4346"/>
</p:tagLst>
</file>

<file path=ppt/tags/tag194.xml><?xml version="1.0" encoding="utf-8"?>
<p:tagLst xmlns:p="http://schemas.openxmlformats.org/presentationml/2006/main">
  <p:tag name="AS_UNIQUEID" val="4347"/>
</p:tagLst>
</file>

<file path=ppt/tags/tag195.xml><?xml version="1.0" encoding="utf-8"?>
<p:tagLst xmlns:p="http://schemas.openxmlformats.org/presentationml/2006/main">
  <p:tag name="AS_UNIQUEID" val="4348"/>
</p:tagLst>
</file>

<file path=ppt/tags/tag196.xml><?xml version="1.0" encoding="utf-8"?>
<p:tagLst xmlns:p="http://schemas.openxmlformats.org/presentationml/2006/main">
  <p:tag name="AS_UNIQUEID" val="4349"/>
</p:tagLst>
</file>

<file path=ppt/tags/tag197.xml><?xml version="1.0" encoding="utf-8"?>
<p:tagLst xmlns:p="http://schemas.openxmlformats.org/presentationml/2006/main">
  <p:tag name="AS_UNIQUEID" val="4350"/>
</p:tagLst>
</file>

<file path=ppt/tags/tag198.xml><?xml version="1.0" encoding="utf-8"?>
<p:tagLst xmlns:p="http://schemas.openxmlformats.org/presentationml/2006/main">
  <p:tag name="AS_UNIQUEID" val="12762"/>
  <p:tag name="KSO_WM_BEAUTIFY_FLAG" val=""/>
</p:tagLst>
</file>

<file path=ppt/tags/tag199.xml><?xml version="1.0" encoding="utf-8"?>
<p:tagLst xmlns:p="http://schemas.openxmlformats.org/presentationml/2006/main">
  <p:tag name="AS_UNIQUEID" val="444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AS_UNIQUEID" val="45"/>
</p:tagLst>
</file>

<file path=ppt/tags/tag201.xml><?xml version="1.0" encoding="utf-8"?>
<p:tagLst xmlns:p="http://schemas.openxmlformats.org/presentationml/2006/main">
  <p:tag name="AS_UNIQUEID" val="46"/>
</p:tagLst>
</file>

<file path=ppt/tags/tag202.xml><?xml version="1.0" encoding="utf-8"?>
<p:tagLst xmlns:p="http://schemas.openxmlformats.org/presentationml/2006/main">
  <p:tag name="AS_UNIQUEID" val="47"/>
</p:tagLst>
</file>

<file path=ppt/tags/tag203.xml><?xml version="1.0" encoding="utf-8"?>
<p:tagLst xmlns:p="http://schemas.openxmlformats.org/presentationml/2006/main">
  <p:tag name="AS_UNIQUEID" val="48"/>
</p:tagLst>
</file>

<file path=ppt/tags/tag204.xml><?xml version="1.0" encoding="utf-8"?>
<p:tagLst xmlns:p="http://schemas.openxmlformats.org/presentationml/2006/main">
  <p:tag name="AS_UNIQUEID" val="49"/>
</p:tagLst>
</file>

<file path=ppt/tags/tag205.xml><?xml version="1.0" encoding="utf-8"?>
<p:tagLst xmlns:p="http://schemas.openxmlformats.org/presentationml/2006/main">
  <p:tag name="AS_UNIQUEID" val="50"/>
</p:tagLst>
</file>

<file path=ppt/tags/tag206.xml><?xml version="1.0" encoding="utf-8"?>
<p:tagLst xmlns:p="http://schemas.openxmlformats.org/presentationml/2006/main">
  <p:tag name="AS_UNIQUEID" val="51"/>
</p:tagLst>
</file>

<file path=ppt/tags/tag207.xml><?xml version="1.0" encoding="utf-8"?>
<p:tagLst xmlns:p="http://schemas.openxmlformats.org/presentationml/2006/main">
  <p:tag name="AS_UNIQUEID" val="52"/>
</p:tagLst>
</file>

<file path=ppt/tags/tag208.xml><?xml version="1.0" encoding="utf-8"?>
<p:tagLst xmlns:p="http://schemas.openxmlformats.org/presentationml/2006/main">
  <p:tag name="AS_UNIQUEID" val="53"/>
</p:tagLst>
</file>

<file path=ppt/tags/tag209.xml><?xml version="1.0" encoding="utf-8"?>
<p:tagLst xmlns:p="http://schemas.openxmlformats.org/presentationml/2006/main">
  <p:tag name="AS_UNIQUEID" val="54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AS_UNIQUEID" val="55"/>
</p:tagLst>
</file>

<file path=ppt/tags/tag211.xml><?xml version="1.0" encoding="utf-8"?>
<p:tagLst xmlns:p="http://schemas.openxmlformats.org/presentationml/2006/main">
  <p:tag name="AS_UNIQUEID" val="56"/>
</p:tagLst>
</file>

<file path=ppt/tags/tag212.xml><?xml version="1.0" encoding="utf-8"?>
<p:tagLst xmlns:p="http://schemas.openxmlformats.org/presentationml/2006/main">
  <p:tag name="AS_UNIQUEID" val="57"/>
</p:tagLst>
</file>

<file path=ppt/tags/tag213.xml><?xml version="1.0" encoding="utf-8"?>
<p:tagLst xmlns:p="http://schemas.openxmlformats.org/presentationml/2006/main">
  <p:tag name="AS_UNIQUEID" val="58"/>
</p:tagLst>
</file>

<file path=ppt/tags/tag214.xml><?xml version="1.0" encoding="utf-8"?>
<p:tagLst xmlns:p="http://schemas.openxmlformats.org/presentationml/2006/main">
  <p:tag name="AS_UNIQUEID" val="59"/>
</p:tagLst>
</file>

<file path=ppt/tags/tag215.xml><?xml version="1.0" encoding="utf-8"?>
<p:tagLst xmlns:p="http://schemas.openxmlformats.org/presentationml/2006/main">
  <p:tag name="AS_UNIQUEID" val="66"/>
</p:tagLst>
</file>

<file path=ppt/tags/tag216.xml><?xml version="1.0" encoding="utf-8"?>
<p:tagLst xmlns:p="http://schemas.openxmlformats.org/presentationml/2006/main">
  <p:tag name="AS_UNIQUEID" val="67"/>
</p:tagLst>
</file>

<file path=ppt/tags/tag217.xml><?xml version="1.0" encoding="utf-8"?>
<p:tagLst xmlns:p="http://schemas.openxmlformats.org/presentationml/2006/main">
  <p:tag name="AS_UNIQUEID" val="68"/>
</p:tagLst>
</file>

<file path=ppt/tags/tag218.xml><?xml version="1.0" encoding="utf-8"?>
<p:tagLst xmlns:p="http://schemas.openxmlformats.org/presentationml/2006/main">
  <p:tag name="AS_UNIQUEID" val="1741"/>
</p:tagLst>
</file>

<file path=ppt/tags/tag219.xml><?xml version="1.0" encoding="utf-8"?>
<p:tagLst xmlns:p="http://schemas.openxmlformats.org/presentationml/2006/main">
  <p:tag name="AS_UNIQUEID" val="1096"/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AS_UNIQUEID" val="444"/>
  <p:tag name="KSO_WM_BEAUTIFY_FLAG" val="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2.xml><?xml version="1.0" encoding="utf-8"?>
<p:tagLst xmlns:p="http://schemas.openxmlformats.org/presentationml/2006/main">
  <p:tag name="AS_UNIQUEID" val="580"/>
  <p:tag name="KSO_WM_BEAUTIFY_FLAG" val=""/>
</p:tagLst>
</file>

<file path=ppt/tags/tag223.xml><?xml version="1.0" encoding="utf-8"?>
<p:tagLst xmlns:p="http://schemas.openxmlformats.org/presentationml/2006/main">
  <p:tag name="AS_UNIQUEID" val="581"/>
</p:tagLst>
</file>

<file path=ppt/tags/tag224.xml><?xml version="1.0" encoding="utf-8"?>
<p:tagLst xmlns:p="http://schemas.openxmlformats.org/presentationml/2006/main">
  <p:tag name="AS_UNIQUEID" val="582"/>
  <p:tag name="KSO_WM_BEAUTIFY_FLAG" val=""/>
</p:tagLst>
</file>

<file path=ppt/tags/tag225.xml><?xml version="1.0" encoding="utf-8"?>
<p:tagLst xmlns:p="http://schemas.openxmlformats.org/presentationml/2006/main">
  <p:tag name="AS_UNIQUEID" val="583"/>
  <p:tag name="KSO_WM_BEAUTIFY_FLAG" val=""/>
</p:tagLst>
</file>

<file path=ppt/tags/tag226.xml><?xml version="1.0" encoding="utf-8"?>
<p:tagLst xmlns:p="http://schemas.openxmlformats.org/presentationml/2006/main">
  <p:tag name="AS_UNIQUEID" val="584"/>
  <p:tag name="KSO_WM_BEAUTIFY_FLAG" val=""/>
</p:tagLst>
</file>

<file path=ppt/tags/tag227.xml><?xml version="1.0" encoding="utf-8"?>
<p:tagLst xmlns:p="http://schemas.openxmlformats.org/presentationml/2006/main">
  <p:tag name="AS_UNIQUEID" val="585"/>
  <p:tag name="KSO_WM_BEAUTIFY_FLAG" val=""/>
</p:tagLst>
</file>

<file path=ppt/tags/tag228.xml><?xml version="1.0" encoding="utf-8"?>
<p:tagLst xmlns:p="http://schemas.openxmlformats.org/presentationml/2006/main">
  <p:tag name="AS_UNIQUEID" val="586"/>
</p:tagLst>
</file>

<file path=ppt/tags/tag229.xml><?xml version="1.0" encoding="utf-8"?>
<p:tagLst xmlns:p="http://schemas.openxmlformats.org/presentationml/2006/main">
  <p:tag name="AS_UNIQUEID" val="587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AS_UNIQUEID" val="588"/>
  <p:tag name="KSO_WM_BEAUTIFY_FLAG" val=""/>
</p:tagLst>
</file>

<file path=ppt/tags/tag231.xml><?xml version="1.0" encoding="utf-8"?>
<p:tagLst xmlns:p="http://schemas.openxmlformats.org/presentationml/2006/main">
  <p:tag name="AS_UNIQUEID" val="589"/>
  <p:tag name="KSO_WM_BEAUTIFY_FLAG" val=""/>
</p:tagLst>
</file>

<file path=ppt/tags/tag232.xml><?xml version="1.0" encoding="utf-8"?>
<p:tagLst xmlns:p="http://schemas.openxmlformats.org/presentationml/2006/main">
  <p:tag name="AS_UNIQUEID" val="590"/>
  <p:tag name="KSO_WM_BEAUTIFY_FLAG" val=""/>
</p:tagLst>
</file>

<file path=ppt/tags/tag233.xml><?xml version="1.0" encoding="utf-8"?>
<p:tagLst xmlns:p="http://schemas.openxmlformats.org/presentationml/2006/main">
  <p:tag name="AS_UNIQUEID" val="591"/>
</p:tagLst>
</file>

<file path=ppt/tags/tag234.xml><?xml version="1.0" encoding="utf-8"?>
<p:tagLst xmlns:p="http://schemas.openxmlformats.org/presentationml/2006/main">
  <p:tag name="AS_UNIQUEID" val="592"/>
  <p:tag name="KSO_WM_BEAUTIFY_FLAG" val=""/>
</p:tagLst>
</file>

<file path=ppt/tags/tag235.xml><?xml version="1.0" encoding="utf-8"?>
<p:tagLst xmlns:p="http://schemas.openxmlformats.org/presentationml/2006/main">
  <p:tag name="AS_UNIQUEID" val="593"/>
  <p:tag name="KSO_WM_BEAUTIFY_FLAG" val=""/>
</p:tagLst>
</file>

<file path=ppt/tags/tag236.xml><?xml version="1.0" encoding="utf-8"?>
<p:tagLst xmlns:p="http://schemas.openxmlformats.org/presentationml/2006/main">
  <p:tag name="AS_UNIQUEID" val="594"/>
</p:tagLst>
</file>

<file path=ppt/tags/tag237.xml><?xml version="1.0" encoding="utf-8"?>
<p:tagLst xmlns:p="http://schemas.openxmlformats.org/presentationml/2006/main">
  <p:tag name="AS_UNIQUEID" val="595"/>
  <p:tag name="KSO_WM_BEAUTIFY_FLAG" val=""/>
</p:tagLst>
</file>

<file path=ppt/tags/tag238.xml><?xml version="1.0" encoding="utf-8"?>
<p:tagLst xmlns:p="http://schemas.openxmlformats.org/presentationml/2006/main">
  <p:tag name="AS_UNIQUEID" val="596"/>
  <p:tag name="KSO_WM_BEAUTIFY_FLAG" val=""/>
</p:tagLst>
</file>

<file path=ppt/tags/tag239.xml><?xml version="1.0" encoding="utf-8"?>
<p:tagLst xmlns:p="http://schemas.openxmlformats.org/presentationml/2006/main">
  <p:tag name="AS_UNIQUEID" val="597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AS_UNIQUEID" val="598"/>
  <p:tag name="KSO_WM_BEAUTIFY_FLAG" val=""/>
</p:tagLst>
</file>

<file path=ppt/tags/tag241.xml><?xml version="1.0" encoding="utf-8"?>
<p:tagLst xmlns:p="http://schemas.openxmlformats.org/presentationml/2006/main">
  <p:tag name="AS_UNIQUEID" val="599"/>
  <p:tag name="KSO_WM_BEAUTIFY_FLAG" val=""/>
</p:tagLst>
</file>

<file path=ppt/tags/tag242.xml><?xml version="1.0" encoding="utf-8"?>
<p:tagLst xmlns:p="http://schemas.openxmlformats.org/presentationml/2006/main">
  <p:tag name="AS_UNIQUEID" val="600"/>
</p:tagLst>
</file>

<file path=ppt/tags/tag243.xml><?xml version="1.0" encoding="utf-8"?>
<p:tagLst xmlns:p="http://schemas.openxmlformats.org/presentationml/2006/main">
  <p:tag name="AS_UNIQUEID" val="601"/>
  <p:tag name="KSO_WM_BEAUTIFY_FLAG" val=""/>
</p:tagLst>
</file>

<file path=ppt/tags/tag244.xml><?xml version="1.0" encoding="utf-8"?>
<p:tagLst xmlns:p="http://schemas.openxmlformats.org/presentationml/2006/main">
  <p:tag name="AS_UNIQUEID" val="602"/>
  <p:tag name="KSO_WM_BEAUTIFY_FLAG" val=""/>
</p:tagLst>
</file>

<file path=ppt/tags/tag245.xml><?xml version="1.0" encoding="utf-8"?>
<p:tagLst xmlns:p="http://schemas.openxmlformats.org/presentationml/2006/main">
  <p:tag name="AS_UNIQUEID" val="603"/>
</p:tagLst>
</file>

<file path=ppt/tags/tag246.xml><?xml version="1.0" encoding="utf-8"?>
<p:tagLst xmlns:p="http://schemas.openxmlformats.org/presentationml/2006/main">
  <p:tag name="AS_UNIQUEID" val="604"/>
  <p:tag name="KSO_WM_BEAUTIFY_FLAG" val=""/>
</p:tagLst>
</file>

<file path=ppt/tags/tag247.xml><?xml version="1.0" encoding="utf-8"?>
<p:tagLst xmlns:p="http://schemas.openxmlformats.org/presentationml/2006/main">
  <p:tag name="AS_UNIQUEID" val="605"/>
  <p:tag name="KSO_WM_BEAUTIFY_FLAG" val=""/>
</p:tagLst>
</file>

<file path=ppt/tags/tag248.xml><?xml version="1.0" encoding="utf-8"?>
<p:tagLst xmlns:p="http://schemas.openxmlformats.org/presentationml/2006/main">
  <p:tag name="AS_UNIQUEID" val="606"/>
</p:tagLst>
</file>

<file path=ppt/tags/tag249.xml><?xml version="1.0" encoding="utf-8"?>
<p:tagLst xmlns:p="http://schemas.openxmlformats.org/presentationml/2006/main">
  <p:tag name="AS_UNIQUEID" val="607"/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50.xml><?xml version="1.0" encoding="utf-8"?>
<p:tagLst xmlns:p="http://schemas.openxmlformats.org/presentationml/2006/main">
  <p:tag name="AS_UNIQUEID" val="608"/>
  <p:tag name="KSO_WM_BEAUTIFY_FLAG" val=""/>
</p:tagLst>
</file>

<file path=ppt/tags/tag251.xml><?xml version="1.0" encoding="utf-8"?>
<p:tagLst xmlns:p="http://schemas.openxmlformats.org/presentationml/2006/main">
  <p:tag name="AS_UNIQUEID" val="609"/>
  <p:tag name="KSO_WM_BEAUTIFY_FLAG" val=""/>
</p:tagLst>
</file>

<file path=ppt/tags/tag252.xml><?xml version="1.0" encoding="utf-8"?>
<p:tagLst xmlns:p="http://schemas.openxmlformats.org/presentationml/2006/main">
  <p:tag name="AS_UNIQUEID" val="610"/>
  <p:tag name="KSO_WM_BEAUTIFY_FLAG" val=""/>
</p:tagLst>
</file>

<file path=ppt/tags/tag253.xml><?xml version="1.0" encoding="utf-8"?>
<p:tagLst xmlns:p="http://schemas.openxmlformats.org/presentationml/2006/main">
  <p:tag name="AS_UNIQUEID" val="12762"/>
  <p:tag name="KSO_WM_BEAUTIFY_FLAG" val=""/>
</p:tagLst>
</file>

<file path=ppt/tags/tag254.xml><?xml version="1.0" encoding="utf-8"?>
<p:tagLst xmlns:p="http://schemas.openxmlformats.org/presentationml/2006/main">
  <p:tag name="AS_UNIQUEID" val="444"/>
  <p:tag name="KSO_WM_BEAUTIFY_FLAG" val=""/>
</p:tagLst>
</file>

<file path=ppt/tags/tag255.xml><?xml version="1.0" encoding="utf-8"?>
<p:tagLst xmlns:p="http://schemas.openxmlformats.org/presentationml/2006/main">
  <p:tag name="AS_UNIQUEID" val="749"/>
</p:tagLst>
</file>

<file path=ppt/tags/tag256.xml><?xml version="1.0" encoding="utf-8"?>
<p:tagLst xmlns:p="http://schemas.openxmlformats.org/presentationml/2006/main">
  <p:tag name="AS_UNIQUEID" val="750"/>
</p:tagLst>
</file>

<file path=ppt/tags/tag257.xml><?xml version="1.0" encoding="utf-8"?>
<p:tagLst xmlns:p="http://schemas.openxmlformats.org/presentationml/2006/main">
  <p:tag name="AS_UNIQUEID" val="751"/>
</p:tagLst>
</file>

<file path=ppt/tags/tag258.xml><?xml version="1.0" encoding="utf-8"?>
<p:tagLst xmlns:p="http://schemas.openxmlformats.org/presentationml/2006/main">
  <p:tag name="AS_UNIQUEID" val="616"/>
  <p:tag name="KSO_WM_BEAUTIFY_FLAG" val=""/>
</p:tagLst>
</file>

<file path=ppt/tags/tag259.xml><?xml version="1.0" encoding="utf-8"?>
<p:tagLst xmlns:p="http://schemas.openxmlformats.org/presentationml/2006/main">
  <p:tag name="AS_UNIQUEID" val="617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AS_UNIQUEID" val="633"/>
</p:tagLst>
</file>

<file path=ppt/tags/tag261.xml><?xml version="1.0" encoding="utf-8"?>
<p:tagLst xmlns:p="http://schemas.openxmlformats.org/presentationml/2006/main">
  <p:tag name="AS_UNIQUEID" val="634"/>
  <p:tag name="KSO_WM_BEAUTIFY_FLAG" val=""/>
</p:tagLst>
</file>

<file path=ppt/tags/tag262.xml><?xml version="1.0" encoding="utf-8"?>
<p:tagLst xmlns:p="http://schemas.openxmlformats.org/presentationml/2006/main">
  <p:tag name="AS_UNIQUEID" val="635"/>
  <p:tag name="KSO_WM_BEAUTIFY_FLAG" val=""/>
</p:tagLst>
</file>

<file path=ppt/tags/tag263.xml><?xml version="1.0" encoding="utf-8"?>
<p:tagLst xmlns:p="http://schemas.openxmlformats.org/presentationml/2006/main">
  <p:tag name="AS_UNIQUEID" val="636"/>
  <p:tag name="KSO_WM_BEAUTIFY_FLAG" val=""/>
</p:tagLst>
</file>

<file path=ppt/tags/tag264.xml><?xml version="1.0" encoding="utf-8"?>
<p:tagLst xmlns:p="http://schemas.openxmlformats.org/presentationml/2006/main">
  <p:tag name="AS_UNIQUEID" val="637"/>
  <p:tag name="KSO_WM_BEAUTIFY_FLAG" val=""/>
</p:tagLst>
</file>

<file path=ppt/tags/tag265.xml><?xml version="1.0" encoding="utf-8"?>
<p:tagLst xmlns:p="http://schemas.openxmlformats.org/presentationml/2006/main">
  <p:tag name="AS_UNIQUEID" val="638"/>
  <p:tag name="KSO_WM_BEAUTIFY_FLAG" val=""/>
</p:tagLst>
</file>

<file path=ppt/tags/tag266.xml><?xml version="1.0" encoding="utf-8"?>
<p:tagLst xmlns:p="http://schemas.openxmlformats.org/presentationml/2006/main">
  <p:tag name="AS_UNIQUEID" val="639"/>
  <p:tag name="KSO_WM_BEAUTIFY_FLAG" val=""/>
</p:tagLst>
</file>

<file path=ppt/tags/tag267.xml><?xml version="1.0" encoding="utf-8"?>
<p:tagLst xmlns:p="http://schemas.openxmlformats.org/presentationml/2006/main">
  <p:tag name="AS_UNIQUEID" val="640"/>
  <p:tag name="KSO_WM_BEAUTIFY_FLAG" val=""/>
</p:tagLst>
</file>

<file path=ppt/tags/tag268.xml><?xml version="1.0" encoding="utf-8"?>
<p:tagLst xmlns:p="http://schemas.openxmlformats.org/presentationml/2006/main">
  <p:tag name="AS_UNIQUEID" val="641"/>
  <p:tag name="KSO_WM_BEAUTIFY_FLAG" val=""/>
</p:tagLst>
</file>

<file path=ppt/tags/tag269.xml><?xml version="1.0" encoding="utf-8"?>
<p:tagLst xmlns:p="http://schemas.openxmlformats.org/presentationml/2006/main">
  <p:tag name="AS_UNIQUEID" val="642"/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AS_UNIQUEID" val="643"/>
  <p:tag name="KSO_WM_BEAUTIFY_FLAG" val=""/>
</p:tagLst>
</file>

<file path=ppt/tags/tag271.xml><?xml version="1.0" encoding="utf-8"?>
<p:tagLst xmlns:p="http://schemas.openxmlformats.org/presentationml/2006/main">
  <p:tag name="AS_UNIQUEID" val="644"/>
  <p:tag name="KSO_WM_BEAUTIFY_FLAG" val=""/>
</p:tagLst>
</file>

<file path=ppt/tags/tag272.xml><?xml version="1.0" encoding="utf-8"?>
<p:tagLst xmlns:p="http://schemas.openxmlformats.org/presentationml/2006/main">
  <p:tag name="AS_UNIQUEID" val="645"/>
  <p:tag name="KSO_WM_BEAUTIFY_FLAG" val=""/>
</p:tagLst>
</file>

<file path=ppt/tags/tag273.xml><?xml version="1.0" encoding="utf-8"?>
<p:tagLst xmlns:p="http://schemas.openxmlformats.org/presentationml/2006/main">
  <p:tag name="AS_UNIQUEID" val="658"/>
  <p:tag name="KSO_WM_BEAUTIFY_FLAG" val=""/>
</p:tagLst>
</file>

<file path=ppt/tags/tag274.xml><?xml version="1.0" encoding="utf-8"?>
<p:tagLst xmlns:p="http://schemas.openxmlformats.org/presentationml/2006/main">
  <p:tag name="AS_UNIQUEID" val="659"/>
  <p:tag name="KSO_WM_BEAUTIFY_FLAG" val=""/>
</p:tagLst>
</file>

<file path=ppt/tags/tag275.xml><?xml version="1.0" encoding="utf-8"?>
<p:tagLst xmlns:p="http://schemas.openxmlformats.org/presentationml/2006/main">
  <p:tag name="AS_UNIQUEID" val="660"/>
  <p:tag name="KSO_WM_BEAUTIFY_FLAG" val=""/>
</p:tagLst>
</file>

<file path=ppt/tags/tag276.xml><?xml version="1.0" encoding="utf-8"?>
<p:tagLst xmlns:p="http://schemas.openxmlformats.org/presentationml/2006/main">
  <p:tag name="AS_UNIQUEID" val="661"/>
  <p:tag name="KSO_WM_BEAUTIFY_FLAG" val=""/>
</p:tagLst>
</file>

<file path=ppt/tags/tag277.xml><?xml version="1.0" encoding="utf-8"?>
<p:tagLst xmlns:p="http://schemas.openxmlformats.org/presentationml/2006/main">
  <p:tag name="AS_UNIQUEID" val="662"/>
  <p:tag name="KSO_WM_BEAUTIFY_FLAG" val=""/>
</p:tagLst>
</file>

<file path=ppt/tags/tag278.xml><?xml version="1.0" encoding="utf-8"?>
<p:tagLst xmlns:p="http://schemas.openxmlformats.org/presentationml/2006/main">
  <p:tag name="AS_UNIQUEID" val="12788"/>
</p:tagLst>
</file>

<file path=ppt/tags/tag279.xml><?xml version="1.0" encoding="utf-8"?>
<p:tagLst xmlns:p="http://schemas.openxmlformats.org/presentationml/2006/main">
  <p:tag name="AS_UNIQUEID" val="749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AS_UNIQUEID" val="750"/>
</p:tagLst>
</file>

<file path=ppt/tags/tag281.xml><?xml version="1.0" encoding="utf-8"?>
<p:tagLst xmlns:p="http://schemas.openxmlformats.org/presentationml/2006/main">
  <p:tag name="AS_UNIQUEID" val="751"/>
</p:tagLst>
</file>

<file path=ppt/tags/tag282.xml><?xml version="1.0" encoding="utf-8"?>
<p:tagLst xmlns:p="http://schemas.openxmlformats.org/presentationml/2006/main">
  <p:tag name="AS_UNIQUEID" val="5077"/>
  <p:tag name="KSO_WM_BEAUTIFY_FLAG" val=""/>
</p:tagLst>
</file>

<file path=ppt/tags/tag283.xml><?xml version="1.0" encoding="utf-8"?>
<p:tagLst xmlns:p="http://schemas.openxmlformats.org/presentationml/2006/main">
  <p:tag name="AS_UNIQUEID" val="5080"/>
  <p:tag name="KSO_WM_BEAUTIFY_FLAG" val=""/>
</p:tagLst>
</file>

<file path=ppt/tags/tag284.xml><?xml version="1.0" encoding="utf-8"?>
<p:tagLst xmlns:p="http://schemas.openxmlformats.org/presentationml/2006/main">
  <p:tag name="AS_UNIQUEID" val="5081"/>
  <p:tag name="KSO_WM_BEAUTIFY_FLAG" val=""/>
</p:tagLst>
</file>

<file path=ppt/tags/tag285.xml><?xml version="1.0" encoding="utf-8"?>
<p:tagLst xmlns:p="http://schemas.openxmlformats.org/presentationml/2006/main">
  <p:tag name="AS_UNIQUEID" val="5082"/>
  <p:tag name="KSO_WM_BEAUTIFY_FLAG" val=""/>
</p:tagLst>
</file>

<file path=ppt/tags/tag286.xml><?xml version="1.0" encoding="utf-8"?>
<p:tagLst xmlns:p="http://schemas.openxmlformats.org/presentationml/2006/main">
  <p:tag name="AS_UNIQUEID" val="5083"/>
  <p:tag name="KSO_WM_BEAUTIFY_FLAG" val=""/>
  <p:tag name="KSO_WM_UNIT_TABLE_BEAUTIFY" val="smartTable{4b5e67c2-87c0-4728-a1f7-5ae7fda4132c}"/>
  <p:tag name="TABLE_ENCOLOR" val="#FFFFFF"/>
  <p:tag name="TABLE_SKINIDX" val="3"/>
</p:tagLst>
</file>

<file path=ppt/tags/tag287.xml><?xml version="1.0" encoding="utf-8"?>
<p:tagLst xmlns:p="http://schemas.openxmlformats.org/presentationml/2006/main">
  <p:tag name="AS_UNIQUEID" val="5084"/>
  <p:tag name="KSO_WM_BEAUTIFY_FLAG" val=""/>
</p:tagLst>
</file>

<file path=ppt/tags/tag288.xml><?xml version="1.0" encoding="utf-8"?>
<p:tagLst xmlns:p="http://schemas.openxmlformats.org/presentationml/2006/main">
  <p:tag name="AS_UNIQUEID" val="5085"/>
  <p:tag name="KSO_WM_BEAUTIFY_FLAG" val=""/>
</p:tagLst>
</file>

<file path=ppt/tags/tag289.xml><?xml version="1.0" encoding="utf-8"?>
<p:tagLst xmlns:p="http://schemas.openxmlformats.org/presentationml/2006/main">
  <p:tag name="AS_UNIQUEID" val="5086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AS_UNIQUEID" val="5087"/>
  <p:tag name="KSO_WM_BEAUTIFY_FLAG" val=""/>
</p:tagLst>
</file>

<file path=ppt/tags/tag291.xml><?xml version="1.0" encoding="utf-8"?>
<p:tagLst xmlns:p="http://schemas.openxmlformats.org/presentationml/2006/main">
  <p:tag name="AS_UNIQUEID" val="5088"/>
  <p:tag name="KSO_WM_BEAUTIFY_FLAG" val=""/>
</p:tagLst>
</file>

<file path=ppt/tags/tag292.xml><?xml version="1.0" encoding="utf-8"?>
<p:tagLst xmlns:p="http://schemas.openxmlformats.org/presentationml/2006/main">
  <p:tag name="AS_UNIQUEID" val="5089"/>
  <p:tag name="KSO_WM_BEAUTIFY_FLAG" val=""/>
</p:tagLst>
</file>

<file path=ppt/tags/tag293.xml><?xml version="1.0" encoding="utf-8"?>
<p:tagLst xmlns:p="http://schemas.openxmlformats.org/presentationml/2006/main">
  <p:tag name="AS_UNIQUEID" val="5090"/>
  <p:tag name="KSO_WM_BEAUTIFY_FLAG" val=""/>
</p:tagLst>
</file>

<file path=ppt/tags/tag294.xml><?xml version="1.0" encoding="utf-8"?>
<p:tagLst xmlns:p="http://schemas.openxmlformats.org/presentationml/2006/main">
  <p:tag name="AS_UNIQUEID" val="5091"/>
  <p:tag name="KSO_WM_BEAUTIFY_FLAG" val=""/>
</p:tagLst>
</file>

<file path=ppt/tags/tag295.xml><?xml version="1.0" encoding="utf-8"?>
<p:tagLst xmlns:p="http://schemas.openxmlformats.org/presentationml/2006/main">
  <p:tag name="AS_UNIQUEID" val="5092"/>
  <p:tag name="KSO_WM_BEAUTIFY_FLAG" val=""/>
</p:tagLst>
</file>

<file path=ppt/tags/tag296.xml><?xml version="1.0" encoding="utf-8"?>
<p:tagLst xmlns:p="http://schemas.openxmlformats.org/presentationml/2006/main">
  <p:tag name="AS_UNIQUEID" val="5094"/>
  <p:tag name="KSO_WM_BEAUTIFY_FLAG" val=""/>
</p:tagLst>
</file>

<file path=ppt/tags/tag297.xml><?xml version="1.0" encoding="utf-8"?>
<p:tagLst xmlns:p="http://schemas.openxmlformats.org/presentationml/2006/main">
  <p:tag name="AS_UNIQUEID" val="5095"/>
  <p:tag name="KSO_WM_BEAUTIFY_FLAG" val=""/>
</p:tagLst>
</file>

<file path=ppt/tags/tag298.xml><?xml version="1.0" encoding="utf-8"?>
<p:tagLst xmlns:p="http://schemas.openxmlformats.org/presentationml/2006/main">
  <p:tag name="AS_UNIQUEID" val="5097"/>
  <p:tag name="KSO_WM_BEAUTIFY_FLAG" val=""/>
</p:tagLst>
</file>

<file path=ppt/tags/tag299.xml><?xml version="1.0" encoding="utf-8"?>
<p:tagLst xmlns:p="http://schemas.openxmlformats.org/presentationml/2006/main">
  <p:tag name="AS_UNIQUEID" val="5098"/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AS_UNIQUEID" val="5099"/>
  <p:tag name="KSO_WM_BEAUTIFY_FLAG" val=""/>
</p:tagLst>
</file>

<file path=ppt/tags/tag301.xml><?xml version="1.0" encoding="utf-8"?>
<p:tagLst xmlns:p="http://schemas.openxmlformats.org/presentationml/2006/main">
  <p:tag name="AS_UNIQUEID" val="5100"/>
  <p:tag name="KSO_WM_BEAUTIFY_FLAG" val=""/>
</p:tagLst>
</file>

<file path=ppt/tags/tag302.xml><?xml version="1.0" encoding="utf-8"?>
<p:tagLst xmlns:p="http://schemas.openxmlformats.org/presentationml/2006/main">
  <p:tag name="AS_UNIQUEID" val="5101"/>
  <p:tag name="KSO_WM_BEAUTIFY_FLAG" val=""/>
</p:tagLst>
</file>

<file path=ppt/tags/tag303.xml><?xml version="1.0" encoding="utf-8"?>
<p:tagLst xmlns:p="http://schemas.openxmlformats.org/presentationml/2006/main">
  <p:tag name="AS_UNIQUEID" val="749"/>
</p:tagLst>
</file>

<file path=ppt/tags/tag304.xml><?xml version="1.0" encoding="utf-8"?>
<p:tagLst xmlns:p="http://schemas.openxmlformats.org/presentationml/2006/main">
  <p:tag name="AS_UNIQUEID" val="750"/>
</p:tagLst>
</file>

<file path=ppt/tags/tag305.xml><?xml version="1.0" encoding="utf-8"?>
<p:tagLst xmlns:p="http://schemas.openxmlformats.org/presentationml/2006/main">
  <p:tag name="AS_UNIQUEID" val="751"/>
</p:tagLst>
</file>

<file path=ppt/tags/tag306.xml><?xml version="1.0" encoding="utf-8"?>
<p:tagLst xmlns:p="http://schemas.openxmlformats.org/presentationml/2006/main">
  <p:tag name="AS_UNIQUEID" val="67"/>
</p:tagLst>
</file>

<file path=ppt/tags/tag307.xml><?xml version="1.0" encoding="utf-8"?>
<p:tagLst xmlns:p="http://schemas.openxmlformats.org/presentationml/2006/main">
  <p:tag name="AS_UNIQUEID" val="68"/>
  <p:tag name="KSO_WM_BEAUTIFY_FLAG" val=""/>
</p:tagLst>
</file>

<file path=ppt/tags/tag308.xml><?xml version="1.0" encoding="utf-8"?>
<p:tagLst xmlns:p="http://schemas.openxmlformats.org/presentationml/2006/main">
  <p:tag name="AS_UNIQUEID" val="69"/>
  <p:tag name="KSO_WM_BEAUTIFY_FLAG" val=""/>
</p:tagLst>
</file>

<file path=ppt/tags/tag309.xml><?xml version="1.0" encoding="utf-8"?>
<p:tagLst xmlns:p="http://schemas.openxmlformats.org/presentationml/2006/main">
  <p:tag name="AS_UNIQUEID" val="70"/>
  <p:tag name="KSO_WM_BEAUTIFY_FLAG" val=""/>
</p:tagLst>
</file>

<file path=ppt/tags/tag31.xml><?xml version="1.0" encoding="utf-8"?>
<p:tagLst xmlns:p="http://schemas.openxmlformats.org/presentationml/2006/main">
  <p:tag name="AS_UNIQUEID" val="3707"/>
</p:tagLst>
</file>

<file path=ppt/tags/tag310.xml><?xml version="1.0" encoding="utf-8"?>
<p:tagLst xmlns:p="http://schemas.openxmlformats.org/presentationml/2006/main">
  <p:tag name="AS_UNIQUEID" val="71"/>
  <p:tag name="KSO_WM_BEAUTIFY_FLAG" val=""/>
</p:tagLst>
</file>

<file path=ppt/tags/tag311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32.xml><?xml version="1.0" encoding="utf-8"?>
<p:tagLst xmlns:p="http://schemas.openxmlformats.org/presentationml/2006/main">
  <p:tag name="AS_UNIQUEID" val="3708"/>
</p:tagLst>
</file>

<file path=ppt/tags/tag33.xml><?xml version="1.0" encoding="utf-8"?>
<p:tagLst xmlns:p="http://schemas.openxmlformats.org/presentationml/2006/main">
  <p:tag name="AS_UNIQUEID" val="3709"/>
</p:tagLst>
</file>

<file path=ppt/tags/tag34.xml><?xml version="1.0" encoding="utf-8"?>
<p:tagLst xmlns:p="http://schemas.openxmlformats.org/presentationml/2006/main">
  <p:tag name="KSO_WM_BEAUTIFY_FLAG" val="#wm#"/>
  <p:tag name="KSO_WM_SLIDE_ID" val="custom202076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7618"/>
  <p:tag name="KSO_WM_TEMPLATE_MASTER_TYPE" val="1"/>
  <p:tag name="KSO_WM_TEMPLATE_SUBCATEGORY" val="0"/>
  <p:tag name="KSO_WM_TEMPLATE_THUMBS_INDEX" val="1、5、7、8、9、10、11、14、15、19"/>
</p:tagLst>
</file>

<file path=ppt/tags/tag35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7.xml><?xml version="1.0" encoding="utf-8"?>
<p:tagLst xmlns:p="http://schemas.openxmlformats.org/presentationml/2006/main">
  <p:tag name="AS_UNIQUEID" val="12701"/>
</p:tagLst>
</file>

<file path=ppt/tags/tag38.xml><?xml version="1.0" encoding="utf-8"?>
<p:tagLst xmlns:p="http://schemas.openxmlformats.org/presentationml/2006/main">
  <p:tag name="AS_UNIQUEID" val="788"/>
  <p:tag name="KSO_WM_BEAUTIFY_FLAG" val=""/>
</p:tagLst>
</file>

<file path=ppt/tags/tag39.xml><?xml version="1.0" encoding="utf-8"?>
<p:tagLst xmlns:p="http://schemas.openxmlformats.org/presentationml/2006/main">
  <p:tag name="AS_UNIQUEID" val="789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790"/>
  <p:tag name="KSO_WM_BEAUTIFY_FLAG" val=""/>
</p:tagLst>
</file>

<file path=ppt/tags/tag41.xml><?xml version="1.0" encoding="utf-8"?>
<p:tagLst xmlns:p="http://schemas.openxmlformats.org/presentationml/2006/main">
  <p:tag name="AS_UNIQUEID" val="791"/>
  <p:tag name="KSO_WM_BEAUTIFY_FLAG" val=""/>
</p:tagLst>
</file>

<file path=ppt/tags/tag42.xml><?xml version="1.0" encoding="utf-8"?>
<p:tagLst xmlns:p="http://schemas.openxmlformats.org/presentationml/2006/main">
  <p:tag name="AS_UNIQUEID" val="792"/>
  <p:tag name="KSO_WM_BEAUTIFY_FLAG" val=""/>
</p:tagLst>
</file>

<file path=ppt/tags/tag43.xml><?xml version="1.0" encoding="utf-8"?>
<p:tagLst xmlns:p="http://schemas.openxmlformats.org/presentationml/2006/main">
  <p:tag name="AS_UNIQUEID" val="793"/>
  <p:tag name="KSO_WM_BEAUTIFY_FLAG" val=""/>
</p:tagLst>
</file>

<file path=ppt/tags/tag44.xml><?xml version="1.0" encoding="utf-8"?>
<p:tagLst xmlns:p="http://schemas.openxmlformats.org/presentationml/2006/main">
  <p:tag name="AS_UNIQUEID" val="794"/>
  <p:tag name="KSO_WM_BEAUTIFY_FLAG" val=""/>
</p:tagLst>
</file>

<file path=ppt/tags/tag45.xml><?xml version="1.0" encoding="utf-8"?>
<p:tagLst xmlns:p="http://schemas.openxmlformats.org/presentationml/2006/main">
  <p:tag name="AS_UNIQUEID" val="795"/>
  <p:tag name="KSO_WM_BEAUTIFY_FLAG" val=""/>
</p:tagLst>
</file>

<file path=ppt/tags/tag46.xml><?xml version="1.0" encoding="utf-8"?>
<p:tagLst xmlns:p="http://schemas.openxmlformats.org/presentationml/2006/main">
  <p:tag name="AS_UNIQUEID" val="796"/>
  <p:tag name="KSO_WM_BEAUTIFY_FLAG" val=""/>
</p:tagLst>
</file>

<file path=ppt/tags/tag47.xml><?xml version="1.0" encoding="utf-8"?>
<p:tagLst xmlns:p="http://schemas.openxmlformats.org/presentationml/2006/main">
  <p:tag name="AS_UNIQUEID" val="444"/>
  <p:tag name="KSO_WM_BEAUTIFY_FLAG" val="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AS_UNIQUEID" val="1270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359"/>
  <p:tag name="KSO_WM_BEAUTIFY_FLAG" val=""/>
</p:tagLst>
</file>

<file path=ppt/tags/tag51.xml><?xml version="1.0" encoding="utf-8"?>
<p:tagLst xmlns:p="http://schemas.openxmlformats.org/presentationml/2006/main">
  <p:tag name="AS_UNIQUEID" val="1360"/>
  <p:tag name="KSO_WM_BEAUTIFY_FLAG" val=""/>
</p:tagLst>
</file>

<file path=ppt/tags/tag52.xml><?xml version="1.0" encoding="utf-8"?>
<p:tagLst xmlns:p="http://schemas.openxmlformats.org/presentationml/2006/main">
  <p:tag name="AS_UNIQUEID" val="1361"/>
  <p:tag name="KSO_WM_BEAUTIFY_FLAG" val=""/>
</p:tagLst>
</file>

<file path=ppt/tags/tag53.xml><?xml version="1.0" encoding="utf-8"?>
<p:tagLst xmlns:p="http://schemas.openxmlformats.org/presentationml/2006/main">
  <p:tag name="AS_UNIQUEID" val="1362"/>
  <p:tag name="KSO_WM_BEAUTIFY_FLAG" val=""/>
</p:tagLst>
</file>

<file path=ppt/tags/tag54.xml><?xml version="1.0" encoding="utf-8"?>
<p:tagLst xmlns:p="http://schemas.openxmlformats.org/presentationml/2006/main">
  <p:tag name="AS_UNIQUEID" val="411"/>
  <p:tag name="KSO_WM_BEAUTIFY_FLAG" val=""/>
</p:tagLst>
</file>

<file path=ppt/tags/tag55.xml><?xml version="1.0" encoding="utf-8"?>
<p:tagLst xmlns:p="http://schemas.openxmlformats.org/presentationml/2006/main">
  <p:tag name="AS_UNIQUEID" val="1376"/>
  <p:tag name="KSO_WM_BEAUTIFY_FLAG" val=""/>
</p:tagLst>
</file>

<file path=ppt/tags/tag56.xml><?xml version="1.0" encoding="utf-8"?>
<p:tagLst xmlns:p="http://schemas.openxmlformats.org/presentationml/2006/main">
  <p:tag name="AS_UNIQUEID" val="1377"/>
  <p:tag name="KSO_WM_BEAUTIFY_FLAG" val=""/>
</p:tagLst>
</file>

<file path=ppt/tags/tag57.xml><?xml version="1.0" encoding="utf-8"?>
<p:tagLst xmlns:p="http://schemas.openxmlformats.org/presentationml/2006/main">
  <p:tag name="AS_UNIQUEID" val="1381"/>
  <p:tag name="KSO_WM_BEAUTIFY_FLAG" val=""/>
</p:tagLst>
</file>

<file path=ppt/tags/tag58.xml><?xml version="1.0" encoding="utf-8"?>
<p:tagLst xmlns:p="http://schemas.openxmlformats.org/presentationml/2006/main">
  <p:tag name="AS_UNIQUEID" val="1382"/>
  <p:tag name="KSO_WM_BEAUTIFY_FLAG" val=""/>
</p:tagLst>
</file>

<file path=ppt/tags/tag59.xml><?xml version="1.0" encoding="utf-8"?>
<p:tagLst xmlns:p="http://schemas.openxmlformats.org/presentationml/2006/main">
  <p:tag name="AS_UNIQUEID" val="1383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384"/>
  <p:tag name="KSO_WM_BEAUTIFY_FLAG" val=""/>
</p:tagLst>
</file>

<file path=ppt/tags/tag61.xml><?xml version="1.0" encoding="utf-8"?>
<p:tagLst xmlns:p="http://schemas.openxmlformats.org/presentationml/2006/main">
  <p:tag name="AS_UNIQUEID" val="444"/>
  <p:tag name="KSO_WM_BEAUTIFY_FLAG" val="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AS_UNIQUEID" val="12701"/>
</p:tagLst>
</file>

<file path=ppt/tags/tag64.xml><?xml version="1.0" encoding="utf-8"?>
<p:tagLst xmlns:p="http://schemas.openxmlformats.org/presentationml/2006/main">
  <p:tag name="AS_UNIQUEID" val="11287"/>
  <p:tag name="KSO_WM_BEAUTIFY_FLAG" val=""/>
</p:tagLst>
</file>

<file path=ppt/tags/tag65.xml><?xml version="1.0" encoding="utf-8"?>
<p:tagLst xmlns:p="http://schemas.openxmlformats.org/presentationml/2006/main">
  <p:tag name="AS_UNIQUEID" val="11288"/>
  <p:tag name="KSO_WM_BEAUTIFY_FLAG" val=""/>
</p:tagLst>
</file>

<file path=ppt/tags/tag66.xml><?xml version="1.0" encoding="utf-8"?>
<p:tagLst xmlns:p="http://schemas.openxmlformats.org/presentationml/2006/main">
  <p:tag name="AS_UNIQUEID" val="140"/>
  <p:tag name="KSO_WM_BEAUTIFY_FLAG" val=""/>
</p:tagLst>
</file>

<file path=ppt/tags/tag67.xml><?xml version="1.0" encoding="utf-8"?>
<p:tagLst xmlns:p="http://schemas.openxmlformats.org/presentationml/2006/main">
  <p:tag name="AS_UNIQUEID" val="141"/>
  <p:tag name="KSO_WM_BEAUTIFY_FLAG" val=""/>
</p:tagLst>
</file>

<file path=ppt/tags/tag68.xml><?xml version="1.0" encoding="utf-8"?>
<p:tagLst xmlns:p="http://schemas.openxmlformats.org/presentationml/2006/main">
  <p:tag name="AS_UNIQUEID" val="143"/>
  <p:tag name="KSO_WM_BEAUTIFY_FLAG" val=""/>
</p:tagLst>
</file>

<file path=ppt/tags/tag69.xml><?xml version="1.0" encoding="utf-8"?>
<p:tagLst xmlns:p="http://schemas.openxmlformats.org/presentationml/2006/main">
  <p:tag name="AS_UNIQUEID" val="145"/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46"/>
  <p:tag name="KSO_WM_BEAUTIFY_FLAG" val=""/>
</p:tagLst>
</file>

<file path=ppt/tags/tag71.xml><?xml version="1.0" encoding="utf-8"?>
<p:tagLst xmlns:p="http://schemas.openxmlformats.org/presentationml/2006/main">
  <p:tag name="AS_UNIQUEID" val="147"/>
  <p:tag name="KSO_WM_BEAUTIFY_FLAG" val=""/>
</p:tagLst>
</file>

<file path=ppt/tags/tag72.xml><?xml version="1.0" encoding="utf-8"?>
<p:tagLst xmlns:p="http://schemas.openxmlformats.org/presentationml/2006/main">
  <p:tag name="AS_UNIQUEID" val="148"/>
  <p:tag name="KSO_WM_BEAUTIFY_FLAG" val=""/>
</p:tagLst>
</file>

<file path=ppt/tags/tag73.xml><?xml version="1.0" encoding="utf-8"?>
<p:tagLst xmlns:p="http://schemas.openxmlformats.org/presentationml/2006/main">
  <p:tag name="AS_UNIQUEID" val="444"/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AS_UNIQUEID" val="12701"/>
</p:tagLst>
</file>

<file path=ppt/tags/tag76.xml><?xml version="1.0" encoding="utf-8"?>
<p:tagLst xmlns:p="http://schemas.openxmlformats.org/presentationml/2006/main">
  <p:tag name="AS_UNIQUEID" val="825"/>
  <p:tag name="KSO_WM_BEAUTIFY_FLAG" val=""/>
</p:tagLst>
</file>

<file path=ppt/tags/tag77.xml><?xml version="1.0" encoding="utf-8"?>
<p:tagLst xmlns:p="http://schemas.openxmlformats.org/presentationml/2006/main">
  <p:tag name="AS_UNIQUEID" val="3741"/>
  <p:tag name="KSO_WM_BEAUTIFY_FLAG" val=""/>
</p:tagLst>
</file>

<file path=ppt/tags/tag78.xml><?xml version="1.0" encoding="utf-8"?>
<p:tagLst xmlns:p="http://schemas.openxmlformats.org/presentationml/2006/main">
  <p:tag name="AS_UNIQUEID" val="3743"/>
  <p:tag name="KSO_WM_BEAUTIFY_FLAG" val=""/>
</p:tagLst>
</file>

<file path=ppt/tags/tag79.xml><?xml version="1.0" encoding="utf-8"?>
<p:tagLst xmlns:p="http://schemas.openxmlformats.org/presentationml/2006/main">
  <p:tag name="AS_UNIQUEID" val="3744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3750"/>
</p:tagLst>
</file>

<file path=ppt/tags/tag81.xml><?xml version="1.0" encoding="utf-8"?>
<p:tagLst xmlns:p="http://schemas.openxmlformats.org/presentationml/2006/main">
  <p:tag name="AS_UNIQUEID" val="3751"/>
</p:tagLst>
</file>

<file path=ppt/tags/tag82.xml><?xml version="1.0" encoding="utf-8"?>
<p:tagLst xmlns:p="http://schemas.openxmlformats.org/presentationml/2006/main">
  <p:tag name="AS_UNIQUEID" val="3754"/>
</p:tagLst>
</file>

<file path=ppt/tags/tag83.xml><?xml version="1.0" encoding="utf-8"?>
<p:tagLst xmlns:p="http://schemas.openxmlformats.org/presentationml/2006/main">
  <p:tag name="AS_UNIQUEID" val="444"/>
  <p:tag name="KSO_WM_BEAUTIFY_FLAG" val="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AS_UNIQUEID" val="4245"/>
  <p:tag name="KSO_WM_BEAUTIFY_FLAG" val=""/>
</p:tagLst>
</file>

<file path=ppt/tags/tag86.xml><?xml version="1.0" encoding="utf-8"?>
<p:tagLst xmlns:p="http://schemas.openxmlformats.org/presentationml/2006/main">
  <p:tag name="AS_UNIQUEID" val="4246"/>
  <p:tag name="KSO_WM_BEAUTIFY_FLAG" val=""/>
</p:tagLst>
</file>

<file path=ppt/tags/tag87.xml><?xml version="1.0" encoding="utf-8"?>
<p:tagLst xmlns:p="http://schemas.openxmlformats.org/presentationml/2006/main">
  <p:tag name="AS_UNIQUEID" val="4247"/>
  <p:tag name="KSO_WM_BEAUTIFY_FLAG" val=""/>
</p:tagLst>
</file>

<file path=ppt/tags/tag88.xml><?xml version="1.0" encoding="utf-8"?>
<p:tagLst xmlns:p="http://schemas.openxmlformats.org/presentationml/2006/main">
  <p:tag name="AS_UNIQUEID" val="4248"/>
  <p:tag name="KSO_WM_BEAUTIFY_FLAG" val=""/>
</p:tagLst>
</file>

<file path=ppt/tags/tag89.xml><?xml version="1.0" encoding="utf-8"?>
<p:tagLst xmlns:p="http://schemas.openxmlformats.org/presentationml/2006/main">
  <p:tag name="AS_UNIQUEID" val="4249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4253"/>
</p:tagLst>
</file>

<file path=ppt/tags/tag91.xml><?xml version="1.0" encoding="utf-8"?>
<p:tagLst xmlns:p="http://schemas.openxmlformats.org/presentationml/2006/main">
  <p:tag name="AS_UNIQUEID" val="4252"/>
</p:tagLst>
</file>

<file path=ppt/tags/tag92.xml><?xml version="1.0" encoding="utf-8"?>
<p:tagLst xmlns:p="http://schemas.openxmlformats.org/presentationml/2006/main">
  <p:tag name="AS_UNIQUEID" val="4250"/>
</p:tagLst>
</file>

<file path=ppt/tags/tag93.xml><?xml version="1.0" encoding="utf-8"?>
<p:tagLst xmlns:p="http://schemas.openxmlformats.org/presentationml/2006/main">
  <p:tag name="AS_UNIQUEID" val="4251"/>
</p:tagLst>
</file>

<file path=ppt/tags/tag94.xml><?xml version="1.0" encoding="utf-8"?>
<p:tagLst xmlns:p="http://schemas.openxmlformats.org/presentationml/2006/main">
  <p:tag name="AS_UNIQUEID" val="4254"/>
</p:tagLst>
</file>

<file path=ppt/tags/tag95.xml><?xml version="1.0" encoding="utf-8"?>
<p:tagLst xmlns:p="http://schemas.openxmlformats.org/presentationml/2006/main">
  <p:tag name="AS_UNIQUEID" val="444"/>
  <p:tag name="KSO_WM_BEAUTIFY_FLAG" val=""/>
</p:tagLst>
</file>

<file path=ppt/tags/tag96.xml><?xml version="1.0" encoding="utf-8"?>
<p:tagLst xmlns:p="http://schemas.openxmlformats.org/presentationml/2006/main">
  <p:tag name="KSO_WM_SPECIAL_SOURCE" val="bdnull"/>
</p:tagLst>
</file>

<file path=ppt/tags/tag97.xml><?xml version="1.0" encoding="utf-8"?>
<p:tagLst xmlns:p="http://schemas.openxmlformats.org/presentationml/2006/main">
  <p:tag name="AS_UNIQUEID" val="1185"/>
  <p:tag name="KSO_WM_BEAUTIFY_FLAG" val=""/>
</p:tagLst>
</file>

<file path=ppt/tags/tag98.xml><?xml version="1.0" encoding="utf-8"?>
<p:tagLst xmlns:p="http://schemas.openxmlformats.org/presentationml/2006/main">
  <p:tag name="AS_UNIQUEID" val="12701"/>
</p:tagLst>
</file>

<file path=ppt/tags/tag99.xml><?xml version="1.0" encoding="utf-8"?>
<p:tagLst xmlns:p="http://schemas.openxmlformats.org/presentationml/2006/main">
  <p:tag name="AS_UNIQUEID" val="12732"/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3350</Words>
  <Application>WPS 演示</Application>
  <PresentationFormat>全屏显示(16:9)</PresentationFormat>
  <Paragraphs>436</Paragraphs>
  <Slides>25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53" baseType="lpstr">
      <vt:lpstr>Arial</vt:lpstr>
      <vt:lpstr>宋体</vt:lpstr>
      <vt:lpstr>Wingdings</vt:lpstr>
      <vt:lpstr>Wingdings</vt:lpstr>
      <vt:lpstr>黑体</vt:lpstr>
      <vt:lpstr>华文新魏</vt:lpstr>
      <vt:lpstr>华文中宋</vt:lpstr>
      <vt:lpstr>楷体</vt:lpstr>
      <vt:lpstr>仿宋</vt:lpstr>
      <vt:lpstr>汉仪粗黑简</vt:lpstr>
      <vt:lpstr>方正粗黑宋简体</vt:lpstr>
      <vt:lpstr>微软雅黑</vt:lpstr>
      <vt:lpstr>Arial</vt:lpstr>
      <vt:lpstr>方正粗楷简体</vt:lpstr>
      <vt:lpstr>Arial Unicode MS</vt:lpstr>
      <vt:lpstr>Calibri</vt:lpstr>
      <vt:lpstr>等线</vt:lpstr>
      <vt:lpstr>江西拙楷</vt:lpstr>
      <vt:lpstr>Calibri</vt:lpstr>
      <vt:lpstr>汉仪书魂体简</vt:lpstr>
      <vt:lpstr>Times New Roman</vt:lpstr>
      <vt:lpstr>华文楷体</vt:lpstr>
      <vt:lpstr>隶书</vt:lpstr>
      <vt:lpstr>Wingdings 2</vt:lpstr>
      <vt:lpstr>Franklin Gothic Book</vt:lpstr>
      <vt:lpstr>华文琥珀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2．据《史记》记载，周武王封尚父于齐，封弟周公旦于鲁，封召公奭于燕。这一记载反映出西周实行（     ） A．井田制                 B．分封制 C．郡县制                 D．行省制</vt:lpstr>
      <vt:lpstr>PowerPoint 演示文稿</vt:lpstr>
      <vt:lpstr>4．“周武王，始诛纣，八百载，最长久。” 与商朝相比，西周在政治上最突出的特点是（     ）   A．实行世袭制             B．实行分封制  C．实行郡县制	          D．实行行省制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</cp:revision>
  <dcterms:created xsi:type="dcterms:W3CDTF">2023-08-24T08:36:00Z</dcterms:created>
  <dcterms:modified xsi:type="dcterms:W3CDTF">2024-07-12T01:06:44Z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